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08.jpg" ContentType="image/jpg"/>
  <Override PartName="/ppt/notesSlides/notesSlide19.xml" ContentType="application/vnd.openxmlformats-officedocument.presentationml.notesSlide+xml"/>
  <Override PartName="/ppt/theme/themeOverride2.xml" ContentType="application/vnd.openxmlformats-officedocument.themeOverride+xml"/>
  <Override PartName="/ppt/notesSlides/notesSlide20.xml" ContentType="application/vnd.openxmlformats-officedocument.presentationml.notesSlide+xml"/>
  <Override PartName="/ppt/media/image117.jpg" ContentType="image/jpg"/>
  <Override PartName="/ppt/media/image118.jpg" ContentType="image/jpg"/>
  <Override PartName="/ppt/media/image119.jpg" ContentType="image/jpg"/>
  <Override PartName="/ppt/media/image120.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186.jpg" ContentType="image/jpg"/>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media/image197.jpg" ContentType="image/jpg"/>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1" r:id="rId3"/>
    <p:sldMasterId id="2147483737" r:id="rId4"/>
    <p:sldMasterId id="2147483743" r:id="rId5"/>
    <p:sldMasterId id="2147483770" r:id="rId6"/>
    <p:sldMasterId id="2147483790" r:id="rId7"/>
    <p:sldMasterId id="2147483804" r:id="rId8"/>
    <p:sldMasterId id="2147483830" r:id="rId9"/>
  </p:sldMasterIdLst>
  <p:notesMasterIdLst>
    <p:notesMasterId r:id="rId167"/>
  </p:notesMasterIdLst>
  <p:handoutMasterIdLst>
    <p:handoutMasterId r:id="rId168"/>
  </p:handoutMasterIdLst>
  <p:sldIdLst>
    <p:sldId id="259" r:id="rId10"/>
    <p:sldId id="2076137895" r:id="rId11"/>
    <p:sldId id="2076137799" r:id="rId12"/>
    <p:sldId id="2076137145" r:id="rId13"/>
    <p:sldId id="4535" r:id="rId14"/>
    <p:sldId id="4610" r:id="rId15"/>
    <p:sldId id="4612" r:id="rId16"/>
    <p:sldId id="4549" r:id="rId17"/>
    <p:sldId id="4547" r:id="rId18"/>
    <p:sldId id="2076137116" r:id="rId19"/>
    <p:sldId id="10393" r:id="rId20"/>
    <p:sldId id="2076137800" r:id="rId21"/>
    <p:sldId id="10392" r:id="rId22"/>
    <p:sldId id="11682" r:id="rId23"/>
    <p:sldId id="2076137776" r:id="rId24"/>
    <p:sldId id="10819" r:id="rId25"/>
    <p:sldId id="2076136495" r:id="rId26"/>
    <p:sldId id="2076136496" r:id="rId27"/>
    <p:sldId id="2044" r:id="rId28"/>
    <p:sldId id="2045" r:id="rId29"/>
    <p:sldId id="2076136503" r:id="rId30"/>
    <p:sldId id="2047" r:id="rId31"/>
    <p:sldId id="359" r:id="rId32"/>
    <p:sldId id="2048" r:id="rId33"/>
    <p:sldId id="1895" r:id="rId34"/>
    <p:sldId id="2443" r:id="rId35"/>
    <p:sldId id="1551" r:id="rId36"/>
    <p:sldId id="2432" r:id="rId37"/>
    <p:sldId id="2433" r:id="rId38"/>
    <p:sldId id="262" r:id="rId39"/>
    <p:sldId id="263" r:id="rId40"/>
    <p:sldId id="2442" r:id="rId41"/>
    <p:sldId id="1761" r:id="rId42"/>
    <p:sldId id="2444" r:id="rId43"/>
    <p:sldId id="2446" r:id="rId44"/>
    <p:sldId id="2447" r:id="rId45"/>
    <p:sldId id="264" r:id="rId46"/>
    <p:sldId id="2448" r:id="rId47"/>
    <p:sldId id="2449" r:id="rId48"/>
    <p:sldId id="1762" r:id="rId49"/>
    <p:sldId id="1763" r:id="rId50"/>
    <p:sldId id="2430" r:id="rId51"/>
    <p:sldId id="2450" r:id="rId52"/>
    <p:sldId id="1764" r:id="rId53"/>
    <p:sldId id="1562" r:id="rId54"/>
    <p:sldId id="1563" r:id="rId55"/>
    <p:sldId id="1565" r:id="rId56"/>
    <p:sldId id="2414" r:id="rId57"/>
    <p:sldId id="1566" r:id="rId58"/>
    <p:sldId id="1572" r:id="rId59"/>
    <p:sldId id="1573" r:id="rId60"/>
    <p:sldId id="2415" r:id="rId61"/>
    <p:sldId id="1765" r:id="rId62"/>
    <p:sldId id="1766" r:id="rId63"/>
    <p:sldId id="1767" r:id="rId64"/>
    <p:sldId id="1768" r:id="rId65"/>
    <p:sldId id="1769" r:id="rId66"/>
    <p:sldId id="1770" r:id="rId67"/>
    <p:sldId id="1771" r:id="rId68"/>
    <p:sldId id="1772" r:id="rId69"/>
    <p:sldId id="1773" r:id="rId70"/>
    <p:sldId id="1774" r:id="rId71"/>
    <p:sldId id="11685" r:id="rId72"/>
    <p:sldId id="2416" r:id="rId73"/>
    <p:sldId id="2417" r:id="rId74"/>
    <p:sldId id="2418" r:id="rId75"/>
    <p:sldId id="2419" r:id="rId76"/>
    <p:sldId id="2420" r:id="rId77"/>
    <p:sldId id="11687" r:id="rId78"/>
    <p:sldId id="2076137801" r:id="rId79"/>
    <p:sldId id="2076137802" r:id="rId80"/>
    <p:sldId id="2076137804" r:id="rId81"/>
    <p:sldId id="2076137805" r:id="rId82"/>
    <p:sldId id="2076137803" r:id="rId83"/>
    <p:sldId id="2076137808" r:id="rId84"/>
    <p:sldId id="1775" r:id="rId85"/>
    <p:sldId id="1776" r:id="rId86"/>
    <p:sldId id="1777" r:id="rId87"/>
    <p:sldId id="2076137809" r:id="rId88"/>
    <p:sldId id="2076137810" r:id="rId89"/>
    <p:sldId id="2076137811" r:id="rId90"/>
    <p:sldId id="2076137812" r:id="rId91"/>
    <p:sldId id="2076137813" r:id="rId92"/>
    <p:sldId id="11686" r:id="rId93"/>
    <p:sldId id="2437" r:id="rId94"/>
    <p:sldId id="2076137796" r:id="rId95"/>
    <p:sldId id="1817" r:id="rId96"/>
    <p:sldId id="2076137797" r:id="rId97"/>
    <p:sldId id="1830" r:id="rId98"/>
    <p:sldId id="1850" r:id="rId99"/>
    <p:sldId id="1835" r:id="rId100"/>
    <p:sldId id="2438" r:id="rId101"/>
    <p:sldId id="2076137798" r:id="rId102"/>
    <p:sldId id="2436" r:id="rId103"/>
    <p:sldId id="2076137816" r:id="rId104"/>
    <p:sldId id="2076137817" r:id="rId105"/>
    <p:sldId id="2076137818" r:id="rId106"/>
    <p:sldId id="2076137819" r:id="rId107"/>
    <p:sldId id="11688" r:id="rId108"/>
    <p:sldId id="2076137820" r:id="rId109"/>
    <p:sldId id="2076137821" r:id="rId110"/>
    <p:sldId id="2076137822" r:id="rId111"/>
    <p:sldId id="2076137823" r:id="rId112"/>
    <p:sldId id="10341" r:id="rId113"/>
    <p:sldId id="2076137824" r:id="rId114"/>
    <p:sldId id="10342" r:id="rId115"/>
    <p:sldId id="2076137825" r:id="rId116"/>
    <p:sldId id="2076137826" r:id="rId117"/>
    <p:sldId id="2076137827" r:id="rId118"/>
    <p:sldId id="2076137828" r:id="rId119"/>
    <p:sldId id="2076137829" r:id="rId120"/>
    <p:sldId id="10356" r:id="rId121"/>
    <p:sldId id="267" r:id="rId122"/>
    <p:sldId id="2076137830" r:id="rId123"/>
    <p:sldId id="2076137831" r:id="rId124"/>
    <p:sldId id="2076136435" r:id="rId125"/>
    <p:sldId id="2076136436" r:id="rId126"/>
    <p:sldId id="10350" r:id="rId127"/>
    <p:sldId id="3805" r:id="rId128"/>
    <p:sldId id="10348" r:id="rId129"/>
    <p:sldId id="10387" r:id="rId130"/>
    <p:sldId id="2076137814" r:id="rId131"/>
    <p:sldId id="10352" r:id="rId132"/>
    <p:sldId id="10351" r:id="rId133"/>
    <p:sldId id="2076137832" r:id="rId134"/>
    <p:sldId id="10339" r:id="rId135"/>
    <p:sldId id="2076137815" r:id="rId136"/>
    <p:sldId id="2076137833" r:id="rId137"/>
    <p:sldId id="2076137834" r:id="rId138"/>
    <p:sldId id="2076137835" r:id="rId139"/>
    <p:sldId id="2076137878" r:id="rId140"/>
    <p:sldId id="2076137888" r:id="rId141"/>
    <p:sldId id="2076137886" r:id="rId142"/>
    <p:sldId id="2076137887" r:id="rId143"/>
    <p:sldId id="2076137889" r:id="rId144"/>
    <p:sldId id="8749" r:id="rId145"/>
    <p:sldId id="3824" r:id="rId146"/>
    <p:sldId id="3825" r:id="rId147"/>
    <p:sldId id="2076136459" r:id="rId148"/>
    <p:sldId id="2076137275" r:id="rId149"/>
    <p:sldId id="8752" r:id="rId150"/>
    <p:sldId id="3829" r:id="rId151"/>
    <p:sldId id="8754" r:id="rId152"/>
    <p:sldId id="8755" r:id="rId153"/>
    <p:sldId id="8756" r:id="rId154"/>
    <p:sldId id="2076136451" r:id="rId155"/>
    <p:sldId id="2076136460" r:id="rId156"/>
    <p:sldId id="2076136440" r:id="rId157"/>
    <p:sldId id="2076136466" r:id="rId158"/>
    <p:sldId id="2076136442" r:id="rId159"/>
    <p:sldId id="2076137894" r:id="rId160"/>
    <p:sldId id="2427" r:id="rId161"/>
    <p:sldId id="2421" r:id="rId162"/>
    <p:sldId id="2440" r:id="rId163"/>
    <p:sldId id="2428" r:id="rId164"/>
    <p:sldId id="2429" r:id="rId165"/>
    <p:sldId id="1760"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5226" autoAdjust="0"/>
  </p:normalViewPr>
  <p:slideViewPr>
    <p:cSldViewPr snapToGrid="0">
      <p:cViewPr varScale="1">
        <p:scale>
          <a:sx n="78" d="100"/>
          <a:sy n="78" d="100"/>
        </p:scale>
        <p:origin x="754" y="7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54" Type="http://schemas.openxmlformats.org/officeDocument/2006/relationships/slide" Target="slides/slide145.xml"/><Relationship Id="rId159" Type="http://schemas.openxmlformats.org/officeDocument/2006/relationships/slide" Target="slides/slide150.xml"/><Relationship Id="rId170" Type="http://schemas.openxmlformats.org/officeDocument/2006/relationships/viewProps" Target="view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60" Type="http://schemas.openxmlformats.org/officeDocument/2006/relationships/slide" Target="slides/slide151.xml"/><Relationship Id="rId165" Type="http://schemas.openxmlformats.org/officeDocument/2006/relationships/slide" Target="slides/slide15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slide" Target="slides/slide146.xml"/><Relationship Id="rId171" Type="http://schemas.openxmlformats.org/officeDocument/2006/relationships/theme" Target="theme/theme1.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slide" Target="slides/slide15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slide" Target="slides/slide134.xml"/><Relationship Id="rId148" Type="http://schemas.openxmlformats.org/officeDocument/2006/relationships/slide" Target="slides/slide139.xml"/><Relationship Id="rId151" Type="http://schemas.openxmlformats.org/officeDocument/2006/relationships/slide" Target="slides/slide142.xml"/><Relationship Id="rId156" Type="http://schemas.openxmlformats.org/officeDocument/2006/relationships/slide" Target="slides/slide147.xml"/><Relationship Id="rId164" Type="http://schemas.openxmlformats.org/officeDocument/2006/relationships/slide" Target="slides/slide155.xml"/><Relationship Id="rId16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72" Type="http://schemas.openxmlformats.org/officeDocument/2006/relationships/tableStyles" Target="tableStyle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15/07/2021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15/07/2021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power-platform/admin/control-environment-creation"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26</a:t>
            </a:fld>
            <a:endParaRPr lang="en-GB"/>
          </a:p>
        </p:txBody>
      </p:sp>
    </p:spTree>
    <p:extLst>
      <p:ext uri="{BB962C8B-B14F-4D97-AF65-F5344CB8AC3E}">
        <p14:creationId xmlns:p14="http://schemas.microsoft.com/office/powerpoint/2010/main" val="254062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986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923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32</a:t>
            </a:fld>
            <a:endParaRPr lang="en-GB"/>
          </a:p>
        </p:txBody>
      </p:sp>
    </p:spTree>
    <p:extLst>
      <p:ext uri="{BB962C8B-B14F-4D97-AF65-F5344CB8AC3E}">
        <p14:creationId xmlns:p14="http://schemas.microsoft.com/office/powerpoint/2010/main" val="314482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212860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833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269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852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7/15/2021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16047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574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489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71</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75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3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16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7560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8919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037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703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034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7120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1691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9649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418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409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96991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4572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6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661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99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101</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102</a:t>
            </a:fld>
            <a:endParaRPr lang="en-GB"/>
          </a:p>
        </p:txBody>
      </p:sp>
    </p:spTree>
    <p:extLst>
      <p:ext uri="{BB962C8B-B14F-4D97-AF65-F5344CB8AC3E}">
        <p14:creationId xmlns:p14="http://schemas.microsoft.com/office/powerpoint/2010/main" val="12034595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tx1"/>
                </a:solidFill>
              </a:rPr>
              <a:t>For data residency concerns, </a:t>
            </a:r>
            <a:r>
              <a:rPr lang="en-US" sz="1200" dirty="0" err="1">
                <a:solidFill>
                  <a:schemeClr val="tx1"/>
                </a:solidFill>
              </a:rPr>
              <a:t>envs</a:t>
            </a:r>
            <a:r>
              <a:rPr lang="en-US" sz="1200" dirty="0">
                <a:solidFill>
                  <a:schemeClr val="tx1"/>
                </a:solidFill>
              </a:rPr>
              <a:t>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a:t>
            </a:r>
            <a:r>
              <a:rPr lang="en-US" sz="1200" dirty="0" err="1">
                <a:solidFill>
                  <a:schemeClr val="tx1"/>
                </a:solidFill>
              </a:rPr>
              <a:t>envs</a:t>
            </a:r>
            <a:r>
              <a:rPr lang="en-US" sz="1200" dirty="0">
                <a:solidFill>
                  <a:schemeClr val="tx1"/>
                </a:solidFill>
              </a:rPr>
              <a:t> for DevOps, for permission reasons</a:t>
            </a:r>
          </a:p>
          <a:p>
            <a:r>
              <a:rPr lang="en-US" sz="1200" dirty="0">
                <a:solidFill>
                  <a:schemeClr val="tx1"/>
                </a:solidFill>
              </a:rPr>
              <a:t>Full control over who can create those environments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b="1" i="0" kern="1200">
                <a:solidFill>
                  <a:schemeClr val="tx1"/>
                </a:solidFill>
                <a:effectLst/>
                <a:latin typeface="Segoe UI" pitchFamily="34" charset="0"/>
                <a:ea typeface="Segoe UI" pitchFamily="34" charset="0"/>
                <a:cs typeface="Segoe UI" pitchFamily="34" charset="0"/>
              </a:rPr>
              <a:t>Control who can create and manage environments in the Power Platform Admin center: </a:t>
            </a:r>
            <a:r>
              <a:rPr lang="en-US">
                <a:hlinkClick r:id="rId3"/>
              </a:rPr>
              <a:t>https</a:t>
            </a:r>
            <a:r>
              <a:rPr lang="en-US" dirty="0">
                <a:hlinkClick r:id="rId3"/>
              </a:rPr>
              <a:t>://docs.microsoft.com/en-us/power-platform/admin/control-environment-creation</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5209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407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Default for people to get started, build apps for their teams</a:t>
            </a:r>
          </a:p>
          <a:p>
            <a:endParaRPr lang="en-GB" dirty="0"/>
          </a:p>
          <a:p>
            <a:r>
              <a:rPr lang="en-GB">
                <a:hlinkClick r:id="rId3"/>
              </a:rPr>
              <a:t>https://powerapps.microsoft.com/en-us/blog/establishing-an-environment-strategy-for-microsoft-power-platform/</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8358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107</a:t>
            </a:fld>
            <a:endParaRPr lang="en-GB"/>
          </a:p>
        </p:txBody>
      </p:sp>
    </p:spTree>
    <p:extLst>
      <p:ext uri="{BB962C8B-B14F-4D97-AF65-F5344CB8AC3E}">
        <p14:creationId xmlns:p14="http://schemas.microsoft.com/office/powerpoint/2010/main" val="3980776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108</a:t>
            </a:fld>
            <a:endParaRPr lang="en-GB"/>
          </a:p>
        </p:txBody>
      </p:sp>
    </p:spTree>
    <p:extLst>
      <p:ext uri="{BB962C8B-B14F-4D97-AF65-F5344CB8AC3E}">
        <p14:creationId xmlns:p14="http://schemas.microsoft.com/office/powerpoint/2010/main" val="5740540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53393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113</a:t>
            </a:fld>
            <a:endParaRPr lang="en-GB"/>
          </a:p>
        </p:txBody>
      </p:sp>
    </p:spTree>
    <p:extLst>
      <p:ext uri="{BB962C8B-B14F-4D97-AF65-F5344CB8AC3E}">
        <p14:creationId xmlns:p14="http://schemas.microsoft.com/office/powerpoint/2010/main" val="1098592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114</a:t>
            </a:fld>
            <a:endParaRPr lang="en-GB"/>
          </a:p>
        </p:txBody>
      </p:sp>
    </p:spTree>
    <p:extLst>
      <p:ext uri="{BB962C8B-B14F-4D97-AF65-F5344CB8AC3E}">
        <p14:creationId xmlns:p14="http://schemas.microsoft.com/office/powerpoint/2010/main" val="10981061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200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20567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4177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94191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34971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182372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782990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7/15/2021 10:12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Applies to all environments that aren’t your managed environments </a:t>
            </a:r>
          </a:p>
          <a:p>
            <a:r>
              <a:rPr lang="en-US" dirty="0"/>
              <a:t>Put Office into business and Azure into non-business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7/15/2021 10:12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7/15/2021 10:12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397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132</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133</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134</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527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136</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7/15/2021 10:12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137</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48233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254426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141</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143</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144</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145</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23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794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150</a:t>
            </a:fld>
            <a:endParaRPr lang="en-US"/>
          </a:p>
        </p:txBody>
      </p:sp>
    </p:spTree>
    <p:extLst>
      <p:ext uri="{BB962C8B-B14F-4D97-AF65-F5344CB8AC3E}">
        <p14:creationId xmlns:p14="http://schemas.microsoft.com/office/powerpoint/2010/main" val="10371772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151</a:t>
            </a:fld>
            <a:endParaRPr lang="en-GB"/>
          </a:p>
        </p:txBody>
      </p:sp>
    </p:spTree>
    <p:extLst>
      <p:ext uri="{BB962C8B-B14F-4D97-AF65-F5344CB8AC3E}">
        <p14:creationId xmlns:p14="http://schemas.microsoft.com/office/powerpoint/2010/main" val="39351817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703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7/15/2021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9603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202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6025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56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97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205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73257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27993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2531998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pPr defTabSz="914192"/>
            <a:fld id="{550ADE0A-E2C9-45AB-9EB4-F14ED6C42F48}" type="datetimeFigureOut">
              <a:rPr lang="en-US" smtClean="0">
                <a:solidFill>
                  <a:srgbClr val="1A1A1A"/>
                </a:solidFill>
              </a:rPr>
              <a:pPr defTabSz="914192"/>
              <a:t>7/15/2021</a:t>
            </a:fld>
            <a:endParaRPr lang="en-US">
              <a:solidFill>
                <a:srgbClr val="1A1A1A"/>
              </a:solidFill>
            </a:endParaRPr>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pPr defTabSz="914192"/>
            <a:endParaRPr lang="en-US">
              <a:solidFill>
                <a:srgbClr val="1A1A1A"/>
              </a:solidFill>
            </a:endParaRPr>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pPr defTabSz="914192"/>
            <a:fld id="{D87274CC-F6AE-4A0C-A56D-1A2DA1183931}" type="slidenum">
              <a:rPr lang="en-US" smtClean="0">
                <a:solidFill>
                  <a:srgbClr val="1A1A1A"/>
                </a:solidFill>
              </a:rPr>
              <a:pPr defTabSz="914192"/>
              <a:t>‹#›</a:t>
            </a:fld>
            <a:endParaRPr lang="en-US">
              <a:solidFill>
                <a:srgbClr val="1A1A1A"/>
              </a:solidFill>
            </a:endParaRPr>
          </a:p>
        </p:txBody>
      </p:sp>
    </p:spTree>
    <p:extLst>
      <p:ext uri="{BB962C8B-B14F-4D97-AF65-F5344CB8AC3E}">
        <p14:creationId xmlns:p14="http://schemas.microsoft.com/office/powerpoint/2010/main" val="12875307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652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398255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5361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39319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886713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497300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817498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5175395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213717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549405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5821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9073146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628041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6321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246813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2482931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4041872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91752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4089442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4183169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7/15/2021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5368423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2318293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7/15/2021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17470489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79557949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322959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678903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7/15/2021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7102925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22309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11424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1474518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4970862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0798258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7546187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30658974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9784050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7445807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948651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1625754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1251948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21305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241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1032117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16082398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75016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3107470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271577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45941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03620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89181353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27861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13617502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5249715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1831947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525123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8581809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5639156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286320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272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964946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82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9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98427011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4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7/15/2021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71506150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7/15/2021</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171862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214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60989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15/07/2021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90378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765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306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001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313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48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537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24134790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962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7/15/2021</a:t>
            </a:fld>
            <a:endParaRPr>
              <a:solidFill>
                <a:srgbClr val="292929">
                  <a:tint val="75000"/>
                </a:srgbClr>
              </a:solidFill>
            </a:endParaRPr>
          </a:p>
        </p:txBody>
      </p:sp>
    </p:spTree>
    <p:extLst>
      <p:ext uri="{BB962C8B-B14F-4D97-AF65-F5344CB8AC3E}">
        <p14:creationId xmlns:p14="http://schemas.microsoft.com/office/powerpoint/2010/main" val="4078864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61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15-07-2021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37507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1190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36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775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00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433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961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15-07-2021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60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04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36966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4058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60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023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8311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1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02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15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15-07-2021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1516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742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0123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686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006457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74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983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7/15/2021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23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67246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163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10447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16935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7/15/2021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64283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7864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335420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968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1695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49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44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35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2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108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51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6546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90560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055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9774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1844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6457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9534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3.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4.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27.emf"/><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theme" Target="../theme/theme8.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theme" Target="../theme/theme9.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15-07-2021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78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7078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7/15/2021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66230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700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15/07/2021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061345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77967824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36047780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30613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svg"/><Relationship Id="rId2" Type="http://schemas.openxmlformats.org/officeDocument/2006/relationships/notesSlide" Target="../notesSlides/notesSlide7.xml"/><Relationship Id="rId1" Type="http://schemas.openxmlformats.org/officeDocument/2006/relationships/slideLayout" Target="../slideLayouts/slideLayout121.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8.xml"/><Relationship Id="rId1" Type="http://schemas.openxmlformats.org/officeDocument/2006/relationships/slideLayout" Target="../slideLayouts/slideLayout20.xml"/><Relationship Id="rId4" Type="http://schemas.openxmlformats.org/officeDocument/2006/relationships/hyperlink" Target="https://aka.ms/ppac"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8.xml"/><Relationship Id="rId1" Type="http://schemas.openxmlformats.org/officeDocument/2006/relationships/slideLayout" Target="../slideLayouts/slideLayout12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image" Target="../media/image191.svg"/></Relationships>
</file>

<file path=ppt/slides/_rels/slide1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image" Target="../media/image191.svg"/></Relationships>
</file>

<file path=ppt/slides/_rels/slide11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9.xml"/><Relationship Id="rId1" Type="http://schemas.openxmlformats.org/officeDocument/2006/relationships/slideLayout" Target="../slideLayouts/slideLayout22.xml"/><Relationship Id="rId4" Type="http://schemas.openxmlformats.org/officeDocument/2006/relationships/image" Target="../media/image195.svg"/></Relationships>
</file>

<file path=ppt/slides/_rels/slide1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notesSlide" Target="../notesSlides/notesSlide9.xml"/><Relationship Id="rId7" Type="http://schemas.openxmlformats.org/officeDocument/2006/relationships/image" Target="../media/image72.png"/><Relationship Id="rId2" Type="http://schemas.openxmlformats.org/officeDocument/2006/relationships/slideLayout" Target="../slideLayouts/slideLayout122.xml"/><Relationship Id="rId1" Type="http://schemas.openxmlformats.org/officeDocument/2006/relationships/themeOverride" Target="../theme/themeOverride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23.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2.png"/></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25.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6.xml"/><Relationship Id="rId5" Type="http://schemas.openxmlformats.org/officeDocument/2006/relationships/image" Target="../media/image202.png"/><Relationship Id="rId4" Type="http://schemas.openxmlformats.org/officeDocument/2006/relationships/image" Target="../media/image201.png"/></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26.xml"/><Relationship Id="rId6" Type="http://schemas.openxmlformats.org/officeDocument/2006/relationships/image" Target="../media/image204.emf"/><Relationship Id="rId5" Type="http://schemas.openxmlformats.org/officeDocument/2006/relationships/image" Target="../media/image203.emf"/><Relationship Id="rId4" Type="http://schemas.openxmlformats.org/officeDocument/2006/relationships/hyperlink" Target="https://protection.office.com/" TargetMode="External"/></Relationships>
</file>

<file path=ppt/slides/_rels/slide133.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203.emf"/><Relationship Id="rId7" Type="http://schemas.openxmlformats.org/officeDocument/2006/relationships/image" Target="../media/image199.png"/><Relationship Id="rId2" Type="http://schemas.openxmlformats.org/officeDocument/2006/relationships/notesSlide" Target="../notesSlides/notesSlide78.xml"/><Relationship Id="rId1" Type="http://schemas.openxmlformats.org/officeDocument/2006/relationships/slideLayout" Target="../slideLayouts/slideLayout2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207.emf"/><Relationship Id="rId4" Type="http://schemas.openxmlformats.org/officeDocument/2006/relationships/hyperlink" Target="https://aka.ms/ppac" TargetMode="External"/><Relationship Id="rId9" Type="http://schemas.openxmlformats.org/officeDocument/2006/relationships/image" Target="../media/image206.png"/></Relationships>
</file>

<file path=ppt/slides/_rels/slide13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9.xml"/><Relationship Id="rId1" Type="http://schemas.openxmlformats.org/officeDocument/2006/relationships/slideLayout" Target="../slideLayouts/slideLayout26.xml"/><Relationship Id="rId5" Type="http://schemas.openxmlformats.org/officeDocument/2006/relationships/image" Target="../media/image209.png"/><Relationship Id="rId4" Type="http://schemas.openxmlformats.org/officeDocument/2006/relationships/image" Target="../media/image20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4.xml"/><Relationship Id="rId1" Type="http://schemas.openxmlformats.org/officeDocument/2006/relationships/slideLayout" Target="../slideLayouts/slideLayout28.xml"/><Relationship Id="rId5" Type="http://schemas.openxmlformats.org/officeDocument/2006/relationships/image" Target="../media/image212.png"/><Relationship Id="rId4" Type="http://schemas.openxmlformats.org/officeDocument/2006/relationships/hyperlink" Target="https://aka.ms/ppac" TargetMode="Externa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216.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23.xml"/><Relationship Id="rId6" Type="http://schemas.openxmlformats.org/officeDocument/2006/relationships/image" Target="../media/image215.png"/><Relationship Id="rId5" Type="http://schemas.openxmlformats.org/officeDocument/2006/relationships/image" Target="../media/image214.emf"/><Relationship Id="rId4" Type="http://schemas.openxmlformats.org/officeDocument/2006/relationships/image" Target="../media/image213.emf"/><Relationship Id="rId9" Type="http://schemas.openxmlformats.org/officeDocument/2006/relationships/image" Target="../media/image218.emf"/></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220.png"/></Relationships>
</file>

<file path=ppt/slides/_rels/slide14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222.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226.png"/><Relationship Id="rId2" Type="http://schemas.openxmlformats.org/officeDocument/2006/relationships/notesSlide" Target="../notesSlides/notesSlide90.xml"/><Relationship Id="rId1" Type="http://schemas.openxmlformats.org/officeDocument/2006/relationships/slideLayout" Target="../slideLayouts/slideLayout27.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48.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9.xml"/><Relationship Id="rId6" Type="http://schemas.openxmlformats.org/officeDocument/2006/relationships/image" Target="../media/image227.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14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8.xml"/></Relationships>
</file>

<file path=ppt/slides/_rels/slide15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91.xml"/><Relationship Id="rId1" Type="http://schemas.openxmlformats.org/officeDocument/2006/relationships/slideLayout" Target="../slideLayouts/slideLayout28.xml"/></Relationships>
</file>

<file path=ppt/slides/_rels/slide151.xml.rels><?xml version="1.0" encoding="UTF-8" standalone="yes"?>
<Relationships xmlns="http://schemas.openxmlformats.org/package/2006/relationships"><Relationship Id="rId3" Type="http://schemas.openxmlformats.org/officeDocument/2006/relationships/hyperlink" Target="https://docs.microsoft.com/en-gb/power-platform/admin/powerapps-powershell" TargetMode="External"/><Relationship Id="rId2" Type="http://schemas.openxmlformats.org/officeDocument/2006/relationships/notesSlide" Target="../notesSlides/notesSlide92.xml"/><Relationship Id="rId1" Type="http://schemas.openxmlformats.org/officeDocument/2006/relationships/slideLayout" Target="../slideLayouts/slideLayout28.xml"/><Relationship Id="rId4" Type="http://schemas.openxmlformats.org/officeDocument/2006/relationships/hyperlink" Target="https://docs.microsoft.com/en-us/microsoft-365/compliance/audit-log-retention-policies?view=o365-worldwide" TargetMode="Externa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230.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youtube.com/channel/UClBCcDTylJUzvP8sycg6pEA" TargetMode="External"/><Relationship Id="rId2" Type="http://schemas.openxmlformats.org/officeDocument/2006/relationships/hyperlink" Target="https://flow.microsoft.com/en-us/blog/author/jolevesq/" TargetMode="Externa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169.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69.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13.xml"/><Relationship Id="rId1" Type="http://schemas.openxmlformats.org/officeDocument/2006/relationships/slideLayout" Target="../slideLayouts/slideLayout169.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hyperlink" Target="https://www.linkedin.com/in/jenkinsns/" TargetMode="External"/><Relationship Id="rId18" Type="http://schemas.openxmlformats.org/officeDocument/2006/relationships/image" Target="../media/image52.jpg"/><Relationship Id="rId3" Type="http://schemas.openxmlformats.org/officeDocument/2006/relationships/image" Target="../media/image41.jpg"/><Relationship Id="rId7" Type="http://schemas.openxmlformats.org/officeDocument/2006/relationships/image" Target="../media/image45.png"/><Relationship Id="rId12" Type="http://schemas.openxmlformats.org/officeDocument/2006/relationships/image" Target="../media/image49.jpg"/><Relationship Id="rId17" Type="http://schemas.openxmlformats.org/officeDocument/2006/relationships/hyperlink" Target="http://www.jenkinsblogs.com/" TargetMode="External"/><Relationship Id="rId2" Type="http://schemas.openxmlformats.org/officeDocument/2006/relationships/image" Target="../media/image40.jpe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1.png"/><Relationship Id="rId5" Type="http://schemas.openxmlformats.org/officeDocument/2006/relationships/image" Target="../media/image43.png"/><Relationship Id="rId15" Type="http://schemas.openxmlformats.org/officeDocument/2006/relationships/hyperlink" Target="mailto:jenkinsns@gmail.com" TargetMode="External"/><Relationship Id="rId10" Type="http://schemas.openxmlformats.org/officeDocument/2006/relationships/image" Target="../media/image48.png"/><Relationship Id="rId19" Type="http://schemas.openxmlformats.org/officeDocument/2006/relationships/hyperlink" Target="https://www.youtube.com/user/jenkinsns" TargetMode="External"/><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0.png"/></Relationships>
</file>

<file path=ppt/slides/_rels/slide20.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2.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9.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image" Target="../media/image91.png"/><Relationship Id="rId16" Type="http://schemas.openxmlformats.org/officeDocument/2006/relationships/image" Target="../media/image105.png"/><Relationship Id="rId1" Type="http://schemas.openxmlformats.org/officeDocument/2006/relationships/slideLayout" Target="../slideLayouts/slideLayout81.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g"/><Relationship Id="rId1" Type="http://schemas.openxmlformats.org/officeDocument/2006/relationships/slideLayout" Target="../slideLayouts/slideLayout78.xml"/><Relationship Id="rId4" Type="http://schemas.openxmlformats.org/officeDocument/2006/relationships/hyperlink" Target="https://flow.microsoft.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low.microsoft.com/en-us/pric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115.svg"/></Relationships>
</file>

<file path=ppt/slides/_rels/slide37.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117.jpg"/><Relationship Id="rId1" Type="http://schemas.openxmlformats.org/officeDocument/2006/relationships/slideLayout" Target="../slideLayouts/slideLayout79.xml"/><Relationship Id="rId6" Type="http://schemas.openxmlformats.org/officeDocument/2006/relationships/image" Target="../media/image120.jpg"/><Relationship Id="rId5" Type="http://schemas.openxmlformats.org/officeDocument/2006/relationships/image" Target="../media/image119.jpg"/><Relationship Id="rId4" Type="http://schemas.openxmlformats.org/officeDocument/2006/relationships/image" Target="../media/image118.jpg"/></Relationships>
</file>

<file path=ppt/slides/_rels/slide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9.svg"/></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13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9.svg"/></Relationships>
</file>

<file path=ppt/slides/_rels/slide44.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 Id="rId5" Type="http://schemas.openxmlformats.org/officeDocument/2006/relationships/image" Target="../media/image139.png"/><Relationship Id="rId4" Type="http://schemas.openxmlformats.org/officeDocument/2006/relationships/image" Target="../media/image138.png"/></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13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7.jpeg"/><Relationship Id="rId2" Type="http://schemas.openxmlformats.org/officeDocument/2006/relationships/slideLayout" Target="../slideLayouts/slideLayout149.xml"/><Relationship Id="rId1" Type="http://schemas.openxmlformats.org/officeDocument/2006/relationships/tags" Target="../tags/tag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60.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9.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6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6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9.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9.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1.xml"/><Relationship Id="rId4" Type="http://schemas.openxmlformats.org/officeDocument/2006/relationships/image" Target="../media/image157.png"/></Relationships>
</file>

<file path=ppt/slides/_rels/slide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1.xml"/><Relationship Id="rId4" Type="http://schemas.openxmlformats.org/officeDocument/2006/relationships/image" Target="../media/image164.png"/></Relationships>
</file>

<file path=ppt/slides/_rels/slide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4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microsoft.com/office/2007/relationships/hdphoto" Target="../media/hdphoto2.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9.sv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69.emf"/></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69.emf"/></Relationships>
</file>

<file path=ppt/slides/_rels/slide91.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9.e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hyperlink" Target="https://docs.microsoft.com/connectors" TargetMode="External"/><Relationship Id="rId21" Type="http://schemas.openxmlformats.org/officeDocument/2006/relationships/image" Target="../media/image180.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notesSlide" Target="../notesSlides/notesSlide50.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20.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70.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74.png"/><Relationship Id="rId10" Type="http://schemas.openxmlformats.org/officeDocument/2006/relationships/hyperlink" Target="https://youtu.be/dBCS1nPsDiE" TargetMode="External"/><Relationship Id="rId19" Type="http://schemas.openxmlformats.org/officeDocument/2006/relationships/image" Target="../media/image178.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73.png"/><Relationship Id="rId22" Type="http://schemas.openxmlformats.org/officeDocument/2006/relationships/image" Target="../media/image18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Microsoft Power Automate</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503081"/>
            <a:ext cx="6768085" cy="2031325"/>
          </a:xfrm>
        </p:spPr>
        <p:txBody>
          <a:bodyPr/>
          <a:lstStyle/>
          <a:p>
            <a:pPr>
              <a:lnSpc>
                <a:spcPct val="100000"/>
              </a:lnSpc>
              <a:spcBef>
                <a:spcPts val="50"/>
              </a:spcBef>
            </a:pPr>
            <a:br>
              <a:rPr lang="en-US" sz="2400" dirty="0">
                <a:latin typeface="Times New Roman"/>
                <a:cs typeface="Times New Roman"/>
              </a:rPr>
            </a:br>
            <a:r>
              <a:rPr lang="en-US" b="1" dirty="0">
                <a:latin typeface="Carlito"/>
                <a:cs typeface="Carlito"/>
              </a:rPr>
              <a:t>AN </a:t>
            </a:r>
            <a:r>
              <a:rPr lang="en-US" b="1" spc="-10" dirty="0">
                <a:latin typeface="Carlito"/>
                <a:cs typeface="Carlito"/>
              </a:rPr>
              <a:t>OVERVIEW </a:t>
            </a:r>
            <a:r>
              <a:rPr lang="en-US" b="1" dirty="0">
                <a:latin typeface="Carlito"/>
                <a:cs typeface="Carlito"/>
              </a:rPr>
              <a:t>OF  </a:t>
            </a:r>
            <a:r>
              <a:rPr lang="en-US" b="1" spc="-5" dirty="0">
                <a:latin typeface="Carlito"/>
                <a:cs typeface="Carlito"/>
              </a:rPr>
              <a:t>MICROSOFT POWER  </a:t>
            </a:r>
            <a:r>
              <a:rPr lang="en-US" b="1" spc="-20" dirty="0">
                <a:latin typeface="Carlito"/>
                <a:cs typeface="Carlito"/>
              </a:rPr>
              <a:t>PLATFORM</a:t>
            </a:r>
            <a:r>
              <a:rPr lang="en-US" b="1" spc="-60" dirty="0">
                <a:latin typeface="Carlito"/>
                <a:cs typeface="Carlito"/>
              </a:rPr>
              <a:t> </a:t>
            </a:r>
            <a:r>
              <a:rPr lang="en-US" b="1" spc="-5" dirty="0">
                <a:latin typeface="Carlito"/>
                <a:cs typeface="Carlito"/>
              </a:rPr>
              <a:t>ARCHITECTURE</a:t>
            </a:r>
            <a:endParaRPr lang="en-GB" dirty="0"/>
          </a:p>
        </p:txBody>
      </p:sp>
    </p:spTree>
    <p:extLst>
      <p:ext uri="{BB962C8B-B14F-4D97-AF65-F5344CB8AC3E}">
        <p14:creationId xmlns:p14="http://schemas.microsoft.com/office/powerpoint/2010/main" val="266230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6719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Environments are containers that administrators can use to manage apps, flows, connectors and other assets, along with permission to allow organization users to use the resources.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object 6">
            <a:extLst>
              <a:ext uri="{FF2B5EF4-FFF2-40B4-BE49-F238E27FC236}">
                <a16:creationId xmlns:a16="http://schemas.microsoft.com/office/drawing/2014/main" id="{672C4FA6-EAEE-4A42-A981-96AC73331923}"/>
              </a:ext>
            </a:extLst>
          </p:cNvPr>
          <p:cNvSpPr/>
          <p:nvPr/>
        </p:nvSpPr>
        <p:spPr>
          <a:xfrm>
            <a:off x="682487" y="3065145"/>
            <a:ext cx="10784616" cy="34002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4588307"/>
          </a:xfrm>
          <a:prstGeom prst="rect">
            <a:avLst/>
          </a:prstGeom>
        </p:spPr>
        <p:txBody>
          <a:bodyPr wrap="square">
            <a:spAutoFit/>
          </a:bodyPr>
          <a:lstStyle/>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a:t>
            </a:r>
            <a:r>
              <a:rPr lang="en-US" sz="2800" spc="-10" dirty="0">
                <a:latin typeface="Carlito"/>
                <a:cs typeface="Carlito"/>
              </a:rPr>
              <a:t>are </a:t>
            </a:r>
            <a:r>
              <a:rPr lang="en-US" sz="2800" spc="-5" dirty="0">
                <a:latin typeface="Carlito"/>
                <a:cs typeface="Carlito"/>
              </a:rPr>
              <a:t>tied </a:t>
            </a:r>
            <a:r>
              <a:rPr lang="en-US" sz="2800" spc="-20" dirty="0">
                <a:latin typeface="Carlito"/>
                <a:cs typeface="Carlito"/>
              </a:rPr>
              <a:t>to </a:t>
            </a:r>
            <a:r>
              <a:rPr lang="en-US" sz="2800" spc="-5" dirty="0">
                <a:latin typeface="Carlito"/>
                <a:cs typeface="Carlito"/>
              </a:rPr>
              <a:t>a </a:t>
            </a:r>
            <a:r>
              <a:rPr lang="en-US" sz="2800" spc="-10" dirty="0">
                <a:latin typeface="Carlito"/>
                <a:cs typeface="Carlito"/>
              </a:rPr>
              <a:t>geographic location that</a:t>
            </a:r>
            <a:r>
              <a:rPr lang="en-US" sz="2800" spc="70" dirty="0">
                <a:latin typeface="Carlito"/>
                <a:cs typeface="Carlito"/>
              </a:rPr>
              <a:t> </a:t>
            </a:r>
            <a:r>
              <a:rPr lang="en-US" sz="2800" spc="-5" dirty="0">
                <a:latin typeface="Carlito"/>
                <a:cs typeface="Carlito"/>
              </a:rPr>
              <a:t>is </a:t>
            </a:r>
            <a:r>
              <a:rPr lang="en-US" sz="2800" spc="-15" dirty="0">
                <a:latin typeface="Carlito"/>
                <a:cs typeface="Carlito"/>
              </a:rPr>
              <a:t>configured at </a:t>
            </a:r>
            <a:r>
              <a:rPr lang="en-US" sz="2800" spc="-5" dirty="0">
                <a:latin typeface="Carlito"/>
                <a:cs typeface="Carlito"/>
              </a:rPr>
              <a:t>the time the </a:t>
            </a:r>
            <a:r>
              <a:rPr lang="en-US" sz="2800" spc="-15" dirty="0">
                <a:latin typeface="Carlito"/>
                <a:cs typeface="Carlito"/>
              </a:rPr>
              <a:t>environment </a:t>
            </a:r>
            <a:r>
              <a:rPr lang="en-US" sz="2800" spc="-5" dirty="0">
                <a:latin typeface="Carlito"/>
                <a:cs typeface="Carlito"/>
              </a:rPr>
              <a:t>is</a:t>
            </a:r>
            <a:r>
              <a:rPr lang="en-US" sz="2800" spc="90" dirty="0">
                <a:latin typeface="Carlito"/>
                <a:cs typeface="Carlito"/>
              </a:rPr>
              <a:t> </a:t>
            </a:r>
            <a:r>
              <a:rPr lang="en-US" sz="2800" spc="-15" dirty="0">
                <a:latin typeface="Carlito"/>
                <a:cs typeface="Carlito"/>
              </a:rPr>
              <a:t>created.</a:t>
            </a: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can </a:t>
            </a:r>
            <a:r>
              <a:rPr lang="en-US" sz="2800" spc="-5" dirty="0">
                <a:latin typeface="Carlito"/>
                <a:cs typeface="Carlito"/>
              </a:rPr>
              <a:t>be used </a:t>
            </a:r>
            <a:r>
              <a:rPr lang="en-US" sz="2800" spc="-15" dirty="0">
                <a:latin typeface="Carlito"/>
                <a:cs typeface="Carlito"/>
              </a:rPr>
              <a:t>to </a:t>
            </a:r>
            <a:r>
              <a:rPr lang="en-US" sz="2800" spc="-20" dirty="0">
                <a:latin typeface="Carlito"/>
                <a:cs typeface="Carlito"/>
              </a:rPr>
              <a:t>target different </a:t>
            </a:r>
            <a:r>
              <a:rPr lang="en-US" sz="2800" spc="-5" dirty="0">
                <a:latin typeface="Carlito"/>
                <a:cs typeface="Carlito"/>
              </a:rPr>
              <a:t>audiences  </a:t>
            </a:r>
            <a:r>
              <a:rPr lang="en-US" sz="2800" spc="-10" dirty="0">
                <a:latin typeface="Carlito"/>
                <a:cs typeface="Carlito"/>
              </a:rPr>
              <a:t>and/or </a:t>
            </a:r>
            <a:r>
              <a:rPr lang="en-US" sz="2800" spc="-20" dirty="0">
                <a:latin typeface="Carlito"/>
                <a:cs typeface="Carlito"/>
              </a:rPr>
              <a:t>for different </a:t>
            </a:r>
            <a:r>
              <a:rPr lang="en-US" sz="2800" spc="-10" dirty="0">
                <a:latin typeface="Carlito"/>
                <a:cs typeface="Carlito"/>
              </a:rPr>
              <a:t>purposes </a:t>
            </a:r>
            <a:r>
              <a:rPr lang="en-US" sz="2800" spc="-5" dirty="0">
                <a:latin typeface="Carlito"/>
                <a:cs typeface="Carlito"/>
              </a:rPr>
              <a:t>such as </a:t>
            </a:r>
            <a:r>
              <a:rPr lang="en-US" sz="2800" spc="-50" dirty="0">
                <a:latin typeface="Carlito"/>
                <a:cs typeface="Carlito"/>
              </a:rPr>
              <a:t>dev, </a:t>
            </a:r>
            <a:r>
              <a:rPr lang="en-US" sz="2800" spc="-20" dirty="0">
                <a:latin typeface="Carlito"/>
                <a:cs typeface="Carlito"/>
              </a:rPr>
              <a:t>test </a:t>
            </a:r>
            <a:r>
              <a:rPr lang="en-US" sz="2800" spc="-5" dirty="0">
                <a:latin typeface="Carlito"/>
                <a:cs typeface="Carlito"/>
              </a:rPr>
              <a:t>and  </a:t>
            </a:r>
            <a:r>
              <a:rPr lang="en-US" sz="2800" spc="-10" dirty="0">
                <a:latin typeface="Carlito"/>
                <a:cs typeface="Carlito"/>
              </a:rPr>
              <a:t>production.</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20" dirty="0">
                <a:latin typeface="Carlito"/>
                <a:cs typeface="Carlito"/>
              </a:rPr>
              <a:t>Every </a:t>
            </a:r>
            <a:r>
              <a:rPr lang="en-US" sz="2800" spc="-15" dirty="0">
                <a:latin typeface="Carlito"/>
                <a:cs typeface="Carlito"/>
              </a:rPr>
              <a:t>tenant </a:t>
            </a:r>
            <a:r>
              <a:rPr lang="en-US" sz="2800" spc="-10" dirty="0">
                <a:latin typeface="Carlito"/>
                <a:cs typeface="Carlito"/>
              </a:rPr>
              <a:t>has </a:t>
            </a:r>
            <a:r>
              <a:rPr lang="en-US" sz="2800" spc="-5" dirty="0">
                <a:latin typeface="Carlito"/>
                <a:cs typeface="Carlito"/>
              </a:rPr>
              <a:t>a </a:t>
            </a:r>
            <a:r>
              <a:rPr lang="en-US" sz="2800" spc="-15" dirty="0">
                <a:latin typeface="Carlito"/>
                <a:cs typeface="Carlito"/>
              </a:rPr>
              <a:t>default environment,</a:t>
            </a:r>
            <a:r>
              <a:rPr lang="en-US" sz="2800" spc="100" dirty="0">
                <a:latin typeface="Carlito"/>
                <a:cs typeface="Carlito"/>
              </a:rPr>
              <a:t> </a:t>
            </a:r>
            <a:r>
              <a:rPr lang="en-US" sz="2800" spc="-15" dirty="0">
                <a:latin typeface="Carlito"/>
                <a:cs typeface="Carlito"/>
              </a:rPr>
              <a:t>created </a:t>
            </a:r>
            <a:r>
              <a:rPr lang="en-US" sz="2800" spc="-10" dirty="0">
                <a:latin typeface="Carlito"/>
                <a:cs typeface="Carlito"/>
              </a:rPr>
              <a:t>automatically</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5" dirty="0">
                <a:latin typeface="Carlito"/>
                <a:cs typeface="Carlito"/>
              </a:rPr>
              <a:t>Common </a:t>
            </a:r>
            <a:r>
              <a:rPr lang="en-US" sz="2800" spc="-15" dirty="0">
                <a:latin typeface="Carlito"/>
                <a:cs typeface="Carlito"/>
              </a:rPr>
              <a:t>Data </a:t>
            </a:r>
            <a:r>
              <a:rPr lang="en-US" sz="2800" spc="-5" dirty="0">
                <a:latin typeface="Carlito"/>
                <a:cs typeface="Carlito"/>
              </a:rPr>
              <a:t>Service </a:t>
            </a:r>
            <a:r>
              <a:rPr lang="en-US" sz="2800" spc="-20" dirty="0">
                <a:latin typeface="Carlito"/>
                <a:cs typeface="Carlito"/>
              </a:rPr>
              <a:t>for </a:t>
            </a:r>
            <a:r>
              <a:rPr lang="en-US" sz="2800" spc="-10" dirty="0">
                <a:latin typeface="Carlito"/>
                <a:cs typeface="Carlito"/>
              </a:rPr>
              <a:t>Apps </a:t>
            </a:r>
            <a:r>
              <a:rPr lang="en-US" sz="2800" spc="-5" dirty="0">
                <a:latin typeface="Carlito"/>
                <a:cs typeface="Carlito"/>
              </a:rPr>
              <a:t>(CDS) </a:t>
            </a:r>
            <a:r>
              <a:rPr lang="en-US" sz="2800" spc="-10" dirty="0">
                <a:latin typeface="Carlito"/>
                <a:cs typeface="Carlito"/>
              </a:rPr>
              <a:t>databases </a:t>
            </a:r>
            <a:r>
              <a:rPr lang="en-US" sz="2800" spc="-15" dirty="0">
                <a:latin typeface="Carlito"/>
                <a:cs typeface="Carlito"/>
              </a:rPr>
              <a:t>are  created </a:t>
            </a:r>
            <a:r>
              <a:rPr lang="en-US" sz="2800" spc="-5" dirty="0">
                <a:latin typeface="Carlito"/>
                <a:cs typeface="Carlito"/>
              </a:rPr>
              <a:t>in the </a:t>
            </a:r>
            <a:r>
              <a:rPr lang="en-US" sz="2800" spc="-20" dirty="0">
                <a:latin typeface="Carlito"/>
                <a:cs typeface="Carlito"/>
              </a:rPr>
              <a:t>context </a:t>
            </a:r>
            <a:r>
              <a:rPr lang="en-US" sz="2800" spc="-5" dirty="0">
                <a:latin typeface="Carlito"/>
                <a:cs typeface="Carlito"/>
              </a:rPr>
              <a:t>of </a:t>
            </a:r>
            <a:r>
              <a:rPr lang="en-US" sz="2800" spc="-15" dirty="0">
                <a:latin typeface="Carlito"/>
                <a:cs typeface="Carlito"/>
              </a:rPr>
              <a:t>environments; </a:t>
            </a:r>
            <a:r>
              <a:rPr lang="en-US" sz="2800" spc="-5" dirty="0">
                <a:latin typeface="Carlito"/>
                <a:cs typeface="Carlito"/>
              </a:rPr>
              <a:t>one </a:t>
            </a:r>
            <a:r>
              <a:rPr lang="en-US" sz="2800" spc="-10" dirty="0">
                <a:latin typeface="Carlito"/>
                <a:cs typeface="Carlito"/>
              </a:rPr>
              <a:t>per  </a:t>
            </a:r>
            <a:r>
              <a:rPr lang="en-US" sz="2800" spc="-15" dirty="0">
                <a:latin typeface="Carlito"/>
                <a:cs typeface="Carlito"/>
              </a:rPr>
              <a:t>environment</a:t>
            </a:r>
            <a:r>
              <a:rPr lang="en-GB" sz="2800" spc="-15" dirty="0">
                <a:latin typeface="Calibri" panose="020F0502020204030204" pitchFamily="34" charset="0"/>
                <a:cs typeface="Latha" panose="020B0604020202020204" pitchFamily="34" charset="0"/>
              </a:rPr>
              <a:t>.</a:t>
            </a:r>
            <a:endParaRPr lang="en-US" sz="2800" dirty="0">
              <a:latin typeface="Carlito"/>
              <a:cs typeface="Carlito"/>
            </a:endParaRPr>
          </a:p>
        </p:txBody>
      </p:sp>
      <p:pic>
        <p:nvPicPr>
          <p:cNvPr id="8" name="Picture 7">
            <a:extLst>
              <a:ext uri="{FF2B5EF4-FFF2-40B4-BE49-F238E27FC236}">
                <a16:creationId xmlns:a16="http://schemas.microsoft.com/office/drawing/2014/main" id="{DB1698CC-8B4E-480E-8671-FBFA1C98C6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8711" y="5486499"/>
            <a:ext cx="1568531" cy="1282766"/>
          </a:xfrm>
          <a:prstGeom prst="rect">
            <a:avLst/>
          </a:prstGeom>
          <a:ln>
            <a:solidFill>
              <a:schemeClr val="accent2"/>
            </a:solidFill>
          </a:ln>
        </p:spPr>
      </p:pic>
    </p:spTree>
    <p:extLst>
      <p:ext uri="{BB962C8B-B14F-4D97-AF65-F5344CB8AC3E}">
        <p14:creationId xmlns:p14="http://schemas.microsoft.com/office/powerpoint/2010/main" val="1643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366809" y="171453"/>
            <a:ext cx="8472312" cy="498598"/>
          </a:xfrm>
        </p:spPr>
        <p:txBody>
          <a:bodyPr>
            <a:normAutofit fontScale="90000"/>
          </a:bodyPr>
          <a:lstStyle/>
          <a:p>
            <a:r>
              <a:rPr lang="en-US" sz="3600" spc="-50" dirty="0">
                <a:solidFill>
                  <a:srgbClr val="418AB3"/>
                </a:solidFill>
                <a:ea typeface="+mj-ea"/>
                <a:cs typeface="+mj-cs"/>
              </a:rPr>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002" y="3041955"/>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70" y="3041955"/>
            <a:ext cx="4968932" cy="3477875"/>
          </a:xfrm>
          <a:prstGeom prst="rect">
            <a:avLst/>
          </a:prstGeom>
        </p:spPr>
        <p:txBody>
          <a:bodyPr wrap="square">
            <a:spAutoFit/>
          </a:bodyPr>
          <a:lstStyle/>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Every tenant has a Default environment where all licensed Power Apps and Power Automate users can create apps &amp; flows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environments offer more control around permissions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 creation can be restricted to only global and service admins from the Power Platform admin center: </a:t>
            </a:r>
            <a:r>
              <a:rPr lang="en-US" sz="2000" dirty="0">
                <a:solidFill>
                  <a:prstClr val="black"/>
                </a:solidFill>
                <a:latin typeface="Segoe UI Light"/>
                <a:hlinkClick r:id="rId4"/>
              </a:rPr>
              <a:t>https://aka.ms/ppac</a:t>
            </a:r>
            <a:r>
              <a:rPr lang="en-US" sz="2000" dirty="0">
                <a:solidFill>
                  <a:prstClr val="black"/>
                </a:solidFill>
                <a:latin typeface="Segoe UI Light"/>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70" y="1246709"/>
            <a:ext cx="11200263" cy="1631216"/>
          </a:xfrm>
          <a:prstGeom prst="rect">
            <a:avLst/>
          </a:prstGeom>
        </p:spPr>
        <p:txBody>
          <a:bodyPr wrap="square">
            <a:spAutoFit/>
          </a:bodyPr>
          <a:lstStyle/>
          <a:p>
            <a:pPr marL="342900" indent="-342900"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are tied to a geographic location that is configured at the time the environment is created</a:t>
            </a:r>
            <a:br>
              <a:rPr lang="en-US" sz="2000" dirty="0">
                <a:solidFill>
                  <a:prstClr val="black"/>
                </a:solidFill>
                <a:latin typeface="Calibri" panose="020F0502020204030204" pitchFamily="34" charset="0"/>
                <a:cs typeface="Calibri" panose="020F0502020204030204" pitchFamily="34" charset="0"/>
              </a:rPr>
            </a:b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can be used to target different audiences and/or for different purposes such as dev, test and production</a:t>
            </a:r>
          </a:p>
        </p:txBody>
      </p:sp>
    </p:spTree>
    <p:extLst>
      <p:ext uri="{BB962C8B-B14F-4D97-AF65-F5344CB8AC3E}">
        <p14:creationId xmlns:p14="http://schemas.microsoft.com/office/powerpoint/2010/main" val="84760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nvGraphicFramePr>
        <p:xfrm>
          <a:off x="911424" y="1124745"/>
          <a:ext cx="10177131" cy="4323375"/>
        </p:xfrm>
        <a:graphic>
          <a:graphicData uri="http://schemas.openxmlformats.org/drawingml/2006/table">
            <a:tbl>
              <a:tblPr firstRow="1" bandRow="1">
                <a:tableStyleId>{21E4AEA4-8DFA-4A89-87EB-49C32662AFE0}</a:tableStyleId>
              </a:tblPr>
              <a:tblGrid>
                <a:gridCol w="2885176">
                  <a:extLst>
                    <a:ext uri="{9D8B030D-6E8A-4147-A177-3AD203B41FA5}">
                      <a16:colId xmlns:a16="http://schemas.microsoft.com/office/drawing/2014/main" val="1511346437"/>
                    </a:ext>
                  </a:extLst>
                </a:gridCol>
                <a:gridCol w="7291955">
                  <a:extLst>
                    <a:ext uri="{9D8B030D-6E8A-4147-A177-3AD203B41FA5}">
                      <a16:colId xmlns:a16="http://schemas.microsoft.com/office/drawing/2014/main" val="4013040"/>
                    </a:ext>
                  </a:extLst>
                </a:gridCol>
              </a:tblGrid>
              <a:tr h="462494">
                <a:tc>
                  <a:txBody>
                    <a:bodyPr/>
                    <a:lstStyle/>
                    <a:p>
                      <a:r>
                        <a:rPr lang="en-US" sz="1800">
                          <a:latin typeface="Calibri" panose="020F0502020204030204" pitchFamily="34" charset="0"/>
                          <a:cs typeface="Calibri" panose="020F0502020204030204" pitchFamily="34" charset="0"/>
                        </a:rPr>
                        <a:t>Type</a:t>
                      </a:r>
                    </a:p>
                  </a:txBody>
                  <a:tcPr marL="121920" marR="121920" marT="60960" marB="60960"/>
                </a:tc>
                <a:tc>
                  <a:txBody>
                    <a:bodyPr/>
                    <a:lstStyle/>
                    <a:p>
                      <a:r>
                        <a:rPr lang="en-US" sz="1800">
                          <a:latin typeface="Calibri" panose="020F0502020204030204" pitchFamily="34" charset="0"/>
                          <a:cs typeface="Calibri" panose="020F0502020204030204" pitchFamily="34" charset="0"/>
                        </a:rPr>
                        <a:t>Description</a:t>
                      </a:r>
                    </a:p>
                  </a:txBody>
                  <a:tcPr marL="121920" marR="121920" marT="60960" marB="60960"/>
                </a:tc>
                <a:extLst>
                  <a:ext uri="{0D108BD9-81ED-4DB2-BD59-A6C34878D82A}">
                    <a16:rowId xmlns:a16="http://schemas.microsoft.com/office/drawing/2014/main" val="3667325565"/>
                  </a:ext>
                </a:extLst>
              </a:tr>
              <a:tr h="462494">
                <a:tc>
                  <a:txBody>
                    <a:bodyPr/>
                    <a:lstStyle/>
                    <a:p>
                      <a:r>
                        <a:rPr lang="en-US" sz="1800">
                          <a:latin typeface="Calibri" panose="020F0502020204030204" pitchFamily="34" charset="0"/>
                          <a:cs typeface="Calibri" panose="020F0502020204030204" pitchFamily="34" charset="0"/>
                        </a:rPr>
                        <a:t>Trial</a:t>
                      </a:r>
                    </a:p>
                  </a:txBody>
                  <a:tcPr marL="121920" marR="121920" marT="60960" marB="60960"/>
                </a:tc>
                <a:tc>
                  <a:txBody>
                    <a:bodyPr/>
                    <a:lstStyle/>
                    <a:p>
                      <a:r>
                        <a:rPr lang="en-US" sz="1800">
                          <a:latin typeface="Calibri" panose="020F0502020204030204" pitchFamily="34" charset="0"/>
                          <a:cs typeface="Calibri" panose="020F0502020204030204" pitchFamily="34" charset="0"/>
                        </a:rPr>
                        <a:t>Expire after 30 days, limit 1 per user</a:t>
                      </a:r>
                    </a:p>
                  </a:txBody>
                  <a:tcPr marL="121920" marR="121920" marT="60960" marB="60960"/>
                </a:tc>
                <a:extLst>
                  <a:ext uri="{0D108BD9-81ED-4DB2-BD59-A6C34878D82A}">
                    <a16:rowId xmlns:a16="http://schemas.microsoft.com/office/drawing/2014/main" val="1708479154"/>
                  </a:ext>
                </a:extLst>
              </a:tr>
              <a:tr h="849331">
                <a:tc>
                  <a:txBody>
                    <a:bodyPr/>
                    <a:lstStyle/>
                    <a:p>
                      <a:r>
                        <a:rPr lang="en-US" sz="1800">
                          <a:latin typeface="Calibri" panose="020F0502020204030204" pitchFamily="34" charset="0"/>
                          <a:cs typeface="Calibri" panose="020F0502020204030204" pitchFamily="34" charset="0"/>
                        </a:rPr>
                        <a:t>Developer</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One per user - community program – single user  </a:t>
                      </a:r>
                      <a:r>
                        <a:rPr lang="en-US" sz="1800" dirty="0">
                          <a:latin typeface="Calibri" panose="020F0502020204030204" pitchFamily="34" charset="0"/>
                          <a:cs typeface="Calibri" panose="020F0502020204030204" pitchFamily="34" charset="0"/>
                          <a:hlinkClick r:id="rId3"/>
                        </a:rPr>
                        <a:t>http://aka.ms/powerappcommunityplan</a:t>
                      </a:r>
                      <a:endParaRPr lang="en-US" sz="18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2923913968"/>
                  </a:ext>
                </a:extLst>
              </a:tr>
              <a:tr h="1043281">
                <a:tc>
                  <a:txBody>
                    <a:bodyPr/>
                    <a:lstStyle/>
                    <a:p>
                      <a:r>
                        <a:rPr lang="en-US" sz="1800">
                          <a:latin typeface="Calibri" panose="020F0502020204030204" pitchFamily="34" charset="0"/>
                          <a:cs typeface="Calibri" panose="020F0502020204030204" pitchFamily="34" charset="0"/>
                        </a:rPr>
                        <a:t>Default</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Every tenant has one default environment – useful for personal productivity assets</a:t>
                      </a:r>
                    </a:p>
                  </a:txBody>
                  <a:tcPr marL="121920" marR="121920" marT="60960" marB="60960"/>
                </a:tc>
                <a:extLst>
                  <a:ext uri="{0D108BD9-81ED-4DB2-BD59-A6C34878D82A}">
                    <a16:rowId xmlns:a16="http://schemas.microsoft.com/office/drawing/2014/main" val="1730067414"/>
                  </a:ext>
                </a:extLst>
              </a:tr>
              <a:tr h="1043281">
                <a:tc>
                  <a:txBody>
                    <a:bodyPr/>
                    <a:lstStyle/>
                    <a:p>
                      <a:r>
                        <a:rPr lang="en-US" sz="1800" dirty="0">
                          <a:latin typeface="Calibri" panose="020F0502020204030204" pitchFamily="34" charset="0"/>
                          <a:cs typeface="Calibri" panose="020F0502020204030204" pitchFamily="34" charset="0"/>
                        </a:rPr>
                        <a:t>Sandbox</a:t>
                      </a:r>
                    </a:p>
                  </a:txBody>
                  <a:tcPr marL="121920" marR="121920" marT="60960" marB="60960"/>
                </a:tc>
                <a:tc>
                  <a:txBody>
                    <a:bodyPr/>
                    <a:lstStyle/>
                    <a:p>
                      <a:r>
                        <a:rPr lang="en-US" sz="1800">
                          <a:latin typeface="Calibri" panose="020F0502020204030204" pitchFamily="34" charset="0"/>
                          <a:cs typeface="Calibri" panose="020F0502020204030204" pitchFamily="34" charset="0"/>
                        </a:rPr>
                        <a:t>Non-production environment enables some additional options like copy and reset</a:t>
                      </a:r>
                    </a:p>
                  </a:txBody>
                  <a:tcPr marL="121920" marR="121920" marT="60960" marB="60960"/>
                </a:tc>
                <a:extLst>
                  <a:ext uri="{0D108BD9-81ED-4DB2-BD59-A6C34878D82A}">
                    <a16:rowId xmlns:a16="http://schemas.microsoft.com/office/drawing/2014/main" val="1109713178"/>
                  </a:ext>
                </a:extLst>
              </a:tr>
              <a:tr h="462494">
                <a:tc>
                  <a:txBody>
                    <a:bodyPr/>
                    <a:lstStyle/>
                    <a:p>
                      <a:r>
                        <a:rPr lang="en-US" sz="1800">
                          <a:latin typeface="Calibri" panose="020F0502020204030204" pitchFamily="34" charset="0"/>
                          <a:cs typeface="Calibri" panose="020F0502020204030204" pitchFamily="34" charset="0"/>
                        </a:rPr>
                        <a:t>Production</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Non-expiring full environment</a:t>
                      </a:r>
                    </a:p>
                  </a:txBody>
                  <a:tcPr marL="121920" marR="121920" marT="60960" marB="60960"/>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80" y="1415622"/>
            <a:ext cx="9898529" cy="4530471"/>
          </a:xfrm>
        </p:spPr>
        <p:txBody>
          <a:bodyPr>
            <a:normAutofit fontScale="92500" lnSpcReduction="10000"/>
          </a:bodyPr>
          <a:lstStyle/>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Assign your admins the Power Platform service admin role, which grants full access to Power Apps, Power Automate, &amp; </a:t>
            </a:r>
            <a:r>
              <a:rPr lang="en-US" sz="2000" dirty="0" err="1">
                <a:solidFill>
                  <a:prstClr val="black"/>
                </a:solidFill>
                <a:latin typeface="Calibri" panose="020F0502020204030204" pitchFamily="34" charset="0"/>
                <a:cs typeface="Calibri" panose="020F0502020204030204" pitchFamily="34" charset="0"/>
              </a:rPr>
              <a:t>PowerBI</a:t>
            </a: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Restrict the creation of net-new trial and production environments to admins   </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Treat the default environment as a ‘Personal productivity’ environment for your business groups (renaming the environment is recommended)</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Establish a process for requesting access or creation of environments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Dev/Test/Production environments for specific business groups or applications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Individual-use environments for POCs and trainings</a:t>
            </a:r>
          </a:p>
        </p:txBody>
      </p:sp>
    </p:spTree>
    <p:extLst>
      <p:ext uri="{BB962C8B-B14F-4D97-AF65-F5344CB8AC3E}">
        <p14:creationId xmlns:p14="http://schemas.microsoft.com/office/powerpoint/2010/main" val="256198333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584200" y="1435497"/>
            <a:ext cx="11018520" cy="3155672"/>
          </a:xfrm>
        </p:spPr>
        <p:txBody>
          <a:bodyPr/>
          <a:lstStyle/>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Automatically created with first user in the region closest to the Azure AD tenant</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New users that sign up for Power Apps automatically added to the Maker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Users are not automatically added to the Environment Admin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The default environment can’t be deleted, but you can rename it – e.g. Personal Productivity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6635" y="4609008"/>
            <a:ext cx="5226085" cy="1146183"/>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87806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Power Platform Environments are built on Azure</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2" name="object 12"/>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dirty="0">
              <a:solidFill>
                <a:schemeClr val="bg1">
                  <a:lumMod val="50000"/>
                </a:schemeClr>
              </a:solidFill>
              <a:latin typeface="Carlito"/>
              <a:cs typeface="Carlito"/>
            </a:endParaRPr>
          </a:p>
        </p:txBody>
      </p:sp>
      <p:sp>
        <p:nvSpPr>
          <p:cNvPr id="13" name="object 13"/>
          <p:cNvSpPr/>
          <p:nvPr/>
        </p:nvSpPr>
        <p:spPr>
          <a:xfrm>
            <a:off x="1042161" y="4759197"/>
            <a:ext cx="2048510" cy="379349"/>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4" name="object 14"/>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70280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Office 365 Tenant and Default Environment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931163" y="1755648"/>
            <a:ext cx="1478280" cy="2908300"/>
          </a:xfrm>
          <a:prstGeom prst="rect">
            <a:avLst/>
          </a:prstGeom>
          <a:solidFill>
            <a:srgbClr val="C55A11"/>
          </a:solidFill>
          <a:ln w="12191">
            <a:solidFill>
              <a:srgbClr val="507D31"/>
            </a:solidFill>
          </a:ln>
        </p:spPr>
        <p:txBody>
          <a:bodyPr vert="horz" wrap="square" lIns="0" tIns="31115" rIns="0" bIns="0" rtlCol="0">
            <a:spAutoFit/>
          </a:bodyPr>
          <a:lstStyle/>
          <a:p>
            <a:pPr algn="ctr">
              <a:lnSpc>
                <a:spcPct val="100000"/>
              </a:lnSpc>
              <a:spcBef>
                <a:spcPts val="245"/>
              </a:spcBef>
            </a:pPr>
            <a:r>
              <a:rPr sz="1800" spc="-10" dirty="0">
                <a:solidFill>
                  <a:srgbClr val="FFFFFF"/>
                </a:solidFill>
                <a:latin typeface="Carlito"/>
                <a:cs typeface="Carlito"/>
              </a:rPr>
              <a:t>Office</a:t>
            </a:r>
            <a:r>
              <a:rPr sz="1800" spc="-1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algn="ctr">
              <a:lnSpc>
                <a:spcPct val="100000"/>
              </a:lnSpc>
            </a:pPr>
            <a:r>
              <a:rPr sz="1800" spc="-30" dirty="0">
                <a:solidFill>
                  <a:srgbClr val="FFFFFF"/>
                </a:solidFill>
                <a:latin typeface="Carlito"/>
                <a:cs typeface="Carlito"/>
              </a:rPr>
              <a:t>Tenant</a:t>
            </a:r>
            <a:endParaRPr sz="1800">
              <a:latin typeface="Carlito"/>
              <a:cs typeface="Carlito"/>
            </a:endParaRPr>
          </a:p>
        </p:txBody>
      </p:sp>
      <p:sp>
        <p:nvSpPr>
          <p:cNvPr id="12" name="object 12"/>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sp>
        <p:nvSpPr>
          <p:cNvPr id="13" name="object 13"/>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a:solidFill>
                <a:schemeClr val="bg1">
                  <a:lumMod val="50000"/>
                </a:schemeClr>
              </a:solidFill>
              <a:latin typeface="Carlito"/>
              <a:cs typeface="Carlito"/>
            </a:endParaRPr>
          </a:p>
        </p:txBody>
      </p:sp>
      <p:sp>
        <p:nvSpPr>
          <p:cNvPr id="14" name="object 14"/>
          <p:cNvSpPr/>
          <p:nvPr/>
        </p:nvSpPr>
        <p:spPr>
          <a:xfrm>
            <a:off x="1181861" y="48496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5" name="object 1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6348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Default Environment embedded connections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264175"/>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6" name="object 26"/>
          <p:cNvGrpSpPr/>
          <p:nvPr/>
        </p:nvGrpSpPr>
        <p:grpSpPr>
          <a:xfrm>
            <a:off x="1139697" y="3683253"/>
            <a:ext cx="1029335" cy="343535"/>
            <a:chOff x="1139697" y="3683253"/>
            <a:chExt cx="1029335" cy="343535"/>
          </a:xfrm>
        </p:grpSpPr>
        <p:sp>
          <p:nvSpPr>
            <p:cNvPr id="27" name="object 27"/>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8" name="object 28"/>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9" name="object 29"/>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0" name="object 30"/>
          <p:cNvGrpSpPr/>
          <p:nvPr/>
        </p:nvGrpSpPr>
        <p:grpSpPr>
          <a:xfrm>
            <a:off x="1151889" y="3248914"/>
            <a:ext cx="1028065" cy="345440"/>
            <a:chOff x="1151889" y="3248914"/>
            <a:chExt cx="1028065" cy="345440"/>
          </a:xfrm>
        </p:grpSpPr>
        <p:sp>
          <p:nvSpPr>
            <p:cNvPr id="31" name="object 31"/>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2" name="object 32"/>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3" name="object 33"/>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4" name="object 34"/>
          <p:cNvSpPr/>
          <p:nvPr/>
        </p:nvSpPr>
        <p:spPr>
          <a:xfrm>
            <a:off x="1181861" y="4800601"/>
            <a:ext cx="2048510" cy="33794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5" name="object 3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6" name="object 36"/>
          <p:cNvGrpSpPr/>
          <p:nvPr/>
        </p:nvGrpSpPr>
        <p:grpSpPr>
          <a:xfrm>
            <a:off x="1146047" y="2955035"/>
            <a:ext cx="1500505" cy="1507490"/>
            <a:chOff x="1146047" y="2955035"/>
            <a:chExt cx="1500505" cy="1507490"/>
          </a:xfrm>
        </p:grpSpPr>
        <p:sp>
          <p:nvSpPr>
            <p:cNvPr id="37" name="object 37"/>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38" name="object 38"/>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39" name="object 39"/>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0" name="object 40"/>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98195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Environment Permissions in Default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6" name="object 36"/>
          <p:cNvSpPr/>
          <p:nvPr/>
        </p:nvSpPr>
        <p:spPr>
          <a:xfrm>
            <a:off x="1181861" y="4741671"/>
            <a:ext cx="2048510" cy="38417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7" name="object 3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8" name="object 38"/>
          <p:cNvGrpSpPr/>
          <p:nvPr/>
        </p:nvGrpSpPr>
        <p:grpSpPr>
          <a:xfrm>
            <a:off x="1146047" y="2955035"/>
            <a:ext cx="1500505" cy="1507490"/>
            <a:chOff x="1146047" y="2955035"/>
            <a:chExt cx="1500505" cy="1507490"/>
          </a:xfrm>
        </p:grpSpPr>
        <p:sp>
          <p:nvSpPr>
            <p:cNvPr id="39" name="object 3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40" name="object 4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41" name="object 4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2" name="object 42"/>
          <p:cNvSpPr/>
          <p:nvPr/>
        </p:nvSpPr>
        <p:spPr>
          <a:xfrm>
            <a:off x="2128647" y="2965957"/>
            <a:ext cx="514350" cy="1364615"/>
          </a:xfrm>
          <a:custGeom>
            <a:avLst/>
            <a:gdLst/>
            <a:ahLst/>
            <a:cxnLst/>
            <a:rect l="l" t="t" r="r" b="b"/>
            <a:pathLst>
              <a:path w="514350" h="1364614">
                <a:moveTo>
                  <a:pt x="76200" y="433070"/>
                </a:moveTo>
                <a:lnTo>
                  <a:pt x="67310" y="424053"/>
                </a:lnTo>
                <a:lnTo>
                  <a:pt x="62750" y="428548"/>
                </a:lnTo>
                <a:lnTo>
                  <a:pt x="17907" y="428117"/>
                </a:lnTo>
                <a:lnTo>
                  <a:pt x="17399" y="482092"/>
                </a:lnTo>
                <a:lnTo>
                  <a:pt x="71247" y="482473"/>
                </a:lnTo>
                <a:lnTo>
                  <a:pt x="71450" y="459867"/>
                </a:lnTo>
                <a:lnTo>
                  <a:pt x="71666" y="437540"/>
                </a:lnTo>
                <a:lnTo>
                  <a:pt x="76200" y="433070"/>
                </a:lnTo>
                <a:close/>
              </a:path>
              <a:path w="514350" h="1364614">
                <a:moveTo>
                  <a:pt x="112395" y="397510"/>
                </a:moveTo>
                <a:lnTo>
                  <a:pt x="103505" y="388493"/>
                </a:lnTo>
                <a:lnTo>
                  <a:pt x="76327" y="415163"/>
                </a:lnTo>
                <a:lnTo>
                  <a:pt x="85217" y="424180"/>
                </a:lnTo>
                <a:lnTo>
                  <a:pt x="112395" y="397510"/>
                </a:lnTo>
                <a:close/>
              </a:path>
              <a:path w="514350" h="1364614">
                <a:moveTo>
                  <a:pt x="148590" y="361823"/>
                </a:moveTo>
                <a:lnTo>
                  <a:pt x="139700" y="352806"/>
                </a:lnTo>
                <a:lnTo>
                  <a:pt x="112522" y="379476"/>
                </a:lnTo>
                <a:lnTo>
                  <a:pt x="121412" y="388620"/>
                </a:lnTo>
                <a:lnTo>
                  <a:pt x="148590" y="361823"/>
                </a:lnTo>
                <a:close/>
              </a:path>
              <a:path w="514350" h="1364614">
                <a:moveTo>
                  <a:pt x="184785" y="326263"/>
                </a:moveTo>
                <a:lnTo>
                  <a:pt x="175895" y="317119"/>
                </a:lnTo>
                <a:lnTo>
                  <a:pt x="148717" y="343916"/>
                </a:lnTo>
                <a:lnTo>
                  <a:pt x="157607" y="352933"/>
                </a:lnTo>
                <a:lnTo>
                  <a:pt x="184785" y="326263"/>
                </a:lnTo>
                <a:close/>
              </a:path>
              <a:path w="514350" h="1364614">
                <a:moveTo>
                  <a:pt x="220980" y="290576"/>
                </a:moveTo>
                <a:lnTo>
                  <a:pt x="212090" y="281559"/>
                </a:lnTo>
                <a:lnTo>
                  <a:pt x="184912" y="308229"/>
                </a:lnTo>
                <a:lnTo>
                  <a:pt x="193802" y="317246"/>
                </a:lnTo>
                <a:lnTo>
                  <a:pt x="220980" y="290576"/>
                </a:lnTo>
                <a:close/>
              </a:path>
              <a:path w="514350" h="1364614">
                <a:moveTo>
                  <a:pt x="257175" y="254889"/>
                </a:moveTo>
                <a:lnTo>
                  <a:pt x="248285" y="245872"/>
                </a:lnTo>
                <a:lnTo>
                  <a:pt x="221107" y="272669"/>
                </a:lnTo>
                <a:lnTo>
                  <a:pt x="229997" y="281686"/>
                </a:lnTo>
                <a:lnTo>
                  <a:pt x="257175" y="254889"/>
                </a:lnTo>
                <a:close/>
              </a:path>
              <a:path w="514350" h="1364614">
                <a:moveTo>
                  <a:pt x="293370" y="219329"/>
                </a:moveTo>
                <a:lnTo>
                  <a:pt x="284480" y="210312"/>
                </a:lnTo>
                <a:lnTo>
                  <a:pt x="257302" y="236982"/>
                </a:lnTo>
                <a:lnTo>
                  <a:pt x="266192" y="245999"/>
                </a:lnTo>
                <a:lnTo>
                  <a:pt x="293370" y="219329"/>
                </a:lnTo>
                <a:close/>
              </a:path>
              <a:path w="514350" h="1364614">
                <a:moveTo>
                  <a:pt x="329565" y="183642"/>
                </a:moveTo>
                <a:lnTo>
                  <a:pt x="320675" y="174625"/>
                </a:lnTo>
                <a:lnTo>
                  <a:pt x="293497" y="201295"/>
                </a:lnTo>
                <a:lnTo>
                  <a:pt x="302387" y="210439"/>
                </a:lnTo>
                <a:lnTo>
                  <a:pt x="329565" y="183642"/>
                </a:lnTo>
                <a:close/>
              </a:path>
              <a:path w="514350" h="1364614">
                <a:moveTo>
                  <a:pt x="365760" y="148082"/>
                </a:moveTo>
                <a:lnTo>
                  <a:pt x="356870" y="138938"/>
                </a:lnTo>
                <a:lnTo>
                  <a:pt x="329692" y="165735"/>
                </a:lnTo>
                <a:lnTo>
                  <a:pt x="338709" y="174752"/>
                </a:lnTo>
                <a:lnTo>
                  <a:pt x="365760" y="148082"/>
                </a:lnTo>
                <a:close/>
              </a:path>
              <a:path w="514350" h="1364614">
                <a:moveTo>
                  <a:pt x="401955" y="112395"/>
                </a:moveTo>
                <a:lnTo>
                  <a:pt x="393065" y="103378"/>
                </a:lnTo>
                <a:lnTo>
                  <a:pt x="365887" y="130048"/>
                </a:lnTo>
                <a:lnTo>
                  <a:pt x="374904" y="139065"/>
                </a:lnTo>
                <a:lnTo>
                  <a:pt x="401955" y="112395"/>
                </a:lnTo>
                <a:close/>
              </a:path>
              <a:path w="514350" h="1364614">
                <a:moveTo>
                  <a:pt x="438150" y="76708"/>
                </a:moveTo>
                <a:lnTo>
                  <a:pt x="429260" y="67691"/>
                </a:lnTo>
                <a:lnTo>
                  <a:pt x="402209" y="94488"/>
                </a:lnTo>
                <a:lnTo>
                  <a:pt x="411099" y="103505"/>
                </a:lnTo>
                <a:lnTo>
                  <a:pt x="438150" y="76708"/>
                </a:lnTo>
                <a:close/>
              </a:path>
              <a:path w="514350" h="1364614">
                <a:moveTo>
                  <a:pt x="506730" y="508"/>
                </a:moveTo>
                <a:lnTo>
                  <a:pt x="452755" y="0"/>
                </a:lnTo>
                <a:lnTo>
                  <a:pt x="452424" y="44970"/>
                </a:lnTo>
                <a:lnTo>
                  <a:pt x="438404" y="58801"/>
                </a:lnTo>
                <a:lnTo>
                  <a:pt x="447294" y="67818"/>
                </a:lnTo>
                <a:lnTo>
                  <a:pt x="461441" y="53936"/>
                </a:lnTo>
                <a:lnTo>
                  <a:pt x="506222" y="54356"/>
                </a:lnTo>
                <a:lnTo>
                  <a:pt x="506425" y="32258"/>
                </a:lnTo>
                <a:lnTo>
                  <a:pt x="506514" y="22606"/>
                </a:lnTo>
                <a:lnTo>
                  <a:pt x="506730" y="508"/>
                </a:lnTo>
                <a:close/>
              </a:path>
              <a:path w="514350" h="1364614">
                <a:moveTo>
                  <a:pt x="514223" y="474345"/>
                </a:moveTo>
                <a:lnTo>
                  <a:pt x="507682" y="454025"/>
                </a:lnTo>
                <a:lnTo>
                  <a:pt x="497713" y="423037"/>
                </a:lnTo>
                <a:lnTo>
                  <a:pt x="446405" y="439547"/>
                </a:lnTo>
                <a:lnTo>
                  <a:pt x="460260" y="482307"/>
                </a:lnTo>
                <a:lnTo>
                  <a:pt x="42595" y="1299476"/>
                </a:lnTo>
                <a:lnTo>
                  <a:pt x="0" y="1313180"/>
                </a:lnTo>
                <a:lnTo>
                  <a:pt x="16510" y="1364488"/>
                </a:lnTo>
                <a:lnTo>
                  <a:pt x="67818" y="1347851"/>
                </a:lnTo>
                <a:lnTo>
                  <a:pt x="63144" y="1333373"/>
                </a:lnTo>
                <a:lnTo>
                  <a:pt x="54038" y="1305166"/>
                </a:lnTo>
                <a:lnTo>
                  <a:pt x="58369" y="1296670"/>
                </a:lnTo>
                <a:lnTo>
                  <a:pt x="470192" y="490855"/>
                </a:lnTo>
                <a:lnTo>
                  <a:pt x="471601" y="488099"/>
                </a:lnTo>
                <a:lnTo>
                  <a:pt x="514223" y="474345"/>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14477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Using On Premise Data</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rlito"/>
                <a:cs typeface="Carlito"/>
              </a:rPr>
              <a:t>On Premise</a:t>
            </a:r>
            <a:r>
              <a:rPr sz="1800" spc="-55" dirty="0">
                <a:solidFill>
                  <a:srgbClr val="FFFFFF"/>
                </a:solidFill>
                <a:latin typeface="Carlito"/>
                <a:cs typeface="Carlito"/>
              </a:rPr>
              <a:t> </a:t>
            </a:r>
            <a:r>
              <a:rPr sz="1800" spc="-15" dirty="0">
                <a:solidFill>
                  <a:srgbClr val="FFFFFF"/>
                </a:solidFill>
                <a:latin typeface="Carlito"/>
                <a:cs typeface="Carlito"/>
              </a:rPr>
              <a:t>Systems</a:t>
            </a:r>
            <a:endParaRPr sz="1800">
              <a:latin typeface="Carlito"/>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a:lnSpc>
                <a:spcPts val="2050"/>
              </a:lnSpc>
            </a:pPr>
            <a:r>
              <a:rPr sz="1800" spc="-5" dirty="0">
                <a:solidFill>
                  <a:schemeClr val="bg1">
                    <a:lumMod val="50000"/>
                  </a:schemeClr>
                </a:solidFill>
                <a:latin typeface="Carlito"/>
                <a:cs typeface="Carlito"/>
              </a:rPr>
              <a:t>Databases</a:t>
            </a:r>
            <a:endParaRPr sz="1800">
              <a:solidFill>
                <a:schemeClr val="bg1">
                  <a:lumMod val="50000"/>
                </a:schemeClr>
              </a:solidFill>
              <a:latin typeface="Carlito"/>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indent="-17145">
              <a:lnSpc>
                <a:spcPct val="100000"/>
              </a:lnSpc>
              <a:spcBef>
                <a:spcPts val="140"/>
              </a:spcBef>
            </a:pPr>
            <a:r>
              <a:rPr sz="1800" spc="-5" dirty="0">
                <a:solidFill>
                  <a:srgbClr val="FFFFFF"/>
                </a:solidFill>
                <a:latin typeface="Carlito"/>
                <a:cs typeface="Carlito"/>
              </a:rPr>
              <a:t>On</a:t>
            </a:r>
            <a:r>
              <a:rPr sz="1800" spc="-95" dirty="0">
                <a:solidFill>
                  <a:srgbClr val="FFFFFF"/>
                </a:solidFill>
                <a:latin typeface="Carlito"/>
                <a:cs typeface="Carlito"/>
              </a:rPr>
              <a:t> </a:t>
            </a:r>
            <a:r>
              <a:rPr sz="1800" spc="-5" dirty="0">
                <a:solidFill>
                  <a:srgbClr val="FFFFFF"/>
                </a:solidFill>
                <a:latin typeface="Carlito"/>
                <a:cs typeface="Carlito"/>
              </a:rPr>
              <a:t>Premise  </a:t>
            </a:r>
            <a:r>
              <a:rPr sz="1800" spc="-15" dirty="0">
                <a:solidFill>
                  <a:srgbClr val="FFFFFF"/>
                </a:solidFill>
                <a:latin typeface="Carlito"/>
                <a:cs typeface="Carlito"/>
              </a:rPr>
              <a:t>Gateway(s)</a:t>
            </a:r>
            <a:endParaRPr sz="1800">
              <a:latin typeface="Carlito"/>
              <a:cs typeface="Carlito"/>
            </a:endParaRPr>
          </a:p>
        </p:txBody>
      </p:sp>
      <p:sp>
        <p:nvSpPr>
          <p:cNvPr id="43" name="object 43"/>
          <p:cNvSpPr txBox="1"/>
          <p:nvPr/>
        </p:nvSpPr>
        <p:spPr>
          <a:xfrm>
            <a:off x="7184897" y="5923026"/>
            <a:ext cx="1762125" cy="269304"/>
          </a:xfrm>
          <a:prstGeom prst="rect">
            <a:avLst/>
          </a:prstGeom>
          <a:solidFill>
            <a:srgbClr val="AEABAB"/>
          </a:solidFill>
          <a:ln w="28955">
            <a:solidFill>
              <a:srgbClr val="FFFFFF"/>
            </a:solidFill>
          </a:ln>
        </p:spPr>
        <p:txBody>
          <a:bodyPr vert="horz" wrap="square" lIns="0" tIns="0" rIns="0" bIns="0" rtlCol="0">
            <a:spAutoFit/>
          </a:bodyPr>
          <a:lstStyle/>
          <a:p>
            <a:pPr marL="485140">
              <a:lnSpc>
                <a:spcPts val="2070"/>
              </a:lnSpc>
            </a:pPr>
            <a:r>
              <a:rPr sz="1800" spc="-25" dirty="0">
                <a:solidFill>
                  <a:schemeClr val="bg1">
                    <a:lumMod val="50000"/>
                  </a:schemeClr>
                </a:solidFill>
                <a:latin typeface="Carlito"/>
                <a:cs typeface="Carlito"/>
              </a:rPr>
              <a:t>Web</a:t>
            </a:r>
            <a:r>
              <a:rPr sz="1800" spc="-5" dirty="0">
                <a:solidFill>
                  <a:schemeClr val="bg1">
                    <a:lumMod val="50000"/>
                  </a:schemeClr>
                </a:solidFill>
                <a:latin typeface="Carlito"/>
                <a:cs typeface="Carlito"/>
              </a:rPr>
              <a:t> </a:t>
            </a:r>
            <a:r>
              <a:rPr sz="1800" dirty="0">
                <a:solidFill>
                  <a:schemeClr val="bg1">
                    <a:lumMod val="50000"/>
                  </a:schemeClr>
                </a:solidFill>
                <a:latin typeface="Carlito"/>
                <a:cs typeface="Carlito"/>
              </a:rPr>
              <a:t>API</a:t>
            </a:r>
            <a:endParaRPr sz="1800">
              <a:solidFill>
                <a:schemeClr val="bg1">
                  <a:lumMod val="50000"/>
                </a:schemeClr>
              </a:solidFill>
              <a:latin typeface="Carlito"/>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a:lnSpc>
                <a:spcPts val="2050"/>
              </a:lnSpc>
            </a:pPr>
            <a:r>
              <a:rPr sz="1800" spc="-15" dirty="0">
                <a:solidFill>
                  <a:schemeClr val="bg1">
                    <a:lumMod val="50000"/>
                  </a:schemeClr>
                </a:solidFill>
                <a:latin typeface="Carlito"/>
                <a:cs typeface="Carlito"/>
              </a:rPr>
              <a:t>SharePoint</a:t>
            </a:r>
            <a:r>
              <a:rPr sz="1800" spc="-10" dirty="0">
                <a:solidFill>
                  <a:schemeClr val="bg1">
                    <a:lumMod val="50000"/>
                  </a:schemeClr>
                </a:solidFill>
                <a:latin typeface="Carlito"/>
                <a:cs typeface="Carlito"/>
              </a:rPr>
              <a:t> </a:t>
            </a:r>
            <a:r>
              <a:rPr sz="1800" spc="-15" dirty="0">
                <a:solidFill>
                  <a:schemeClr val="bg1">
                    <a:lumMod val="50000"/>
                  </a:schemeClr>
                </a:solidFill>
                <a:latin typeface="Carlito"/>
                <a:cs typeface="Carlito"/>
              </a:rPr>
              <a:t>Data</a:t>
            </a:r>
            <a:endParaRPr sz="1800">
              <a:solidFill>
                <a:schemeClr val="bg1">
                  <a:lumMod val="50000"/>
                </a:schemeClr>
              </a:solidFill>
              <a:latin typeface="Carlito"/>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a:lnSpc>
                <a:spcPts val="2060"/>
              </a:lnSpc>
            </a:pPr>
            <a:r>
              <a:rPr sz="1800" spc="-10" dirty="0">
                <a:solidFill>
                  <a:schemeClr val="bg1">
                    <a:lumMod val="50000"/>
                  </a:schemeClr>
                </a:solidFill>
                <a:latin typeface="Carlito"/>
                <a:cs typeface="Carlito"/>
              </a:rPr>
              <a:t>File</a:t>
            </a:r>
            <a:r>
              <a:rPr sz="1800" spc="5" dirty="0">
                <a:solidFill>
                  <a:schemeClr val="bg1">
                    <a:lumMod val="50000"/>
                  </a:schemeClr>
                </a:solidFill>
                <a:latin typeface="Carlito"/>
                <a:cs typeface="Carlito"/>
              </a:rPr>
              <a:t> </a:t>
            </a:r>
            <a:r>
              <a:rPr sz="1800" spc="-15" dirty="0">
                <a:solidFill>
                  <a:schemeClr val="bg1">
                    <a:lumMod val="50000"/>
                  </a:schemeClr>
                </a:solidFill>
                <a:latin typeface="Carlito"/>
                <a:cs typeface="Carlito"/>
              </a:rPr>
              <a:t>Storage</a:t>
            </a:r>
            <a:endParaRPr sz="1800">
              <a:solidFill>
                <a:schemeClr val="bg1">
                  <a:lumMod val="50000"/>
                </a:schemeClr>
              </a:solidFill>
              <a:latin typeface="Carlito"/>
              <a:cs typeface="Carlito"/>
            </a:endParaRPr>
          </a:p>
        </p:txBody>
      </p:sp>
      <p:sp>
        <p:nvSpPr>
          <p:cNvPr id="46" name="object 46"/>
          <p:cNvSpPr/>
          <p:nvPr/>
        </p:nvSpPr>
        <p:spPr>
          <a:xfrm>
            <a:off x="1181861" y="4747961"/>
            <a:ext cx="2048510" cy="37788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R="5715" algn="ctr">
              <a:lnSpc>
                <a:spcPct val="100000"/>
              </a:lnSpc>
              <a:spcBef>
                <a:spcPts val="100"/>
              </a:spcBef>
            </a:pPr>
            <a:r>
              <a:rPr sz="1800" spc="-15" dirty="0">
                <a:solidFill>
                  <a:srgbClr val="FFFFFF"/>
                </a:solidFill>
                <a:latin typeface="Carlito"/>
                <a:cs typeface="Carlito"/>
              </a:rPr>
              <a:t>Data</a:t>
            </a:r>
            <a:endParaRPr sz="1800">
              <a:latin typeface="Carlito"/>
              <a:cs typeface="Carlito"/>
            </a:endParaRPr>
          </a:p>
          <a:p>
            <a:pPr marR="5080" algn="ctr">
              <a:lnSpc>
                <a:spcPct val="100000"/>
              </a:lnSpc>
            </a:pPr>
            <a:r>
              <a:rPr sz="1800" dirty="0">
                <a:solidFill>
                  <a:srgbClr val="FFFFFF"/>
                </a:solidFill>
                <a:latin typeface="Carlito"/>
                <a:cs typeface="Carlito"/>
              </a:rPr>
              <a:t>G</a:t>
            </a:r>
            <a:r>
              <a:rPr sz="1800" spc="-10" dirty="0">
                <a:solidFill>
                  <a:srgbClr val="FFFFFF"/>
                </a:solidFill>
                <a:latin typeface="Carlito"/>
                <a:cs typeface="Carlito"/>
              </a:rPr>
              <a:t>a</a:t>
            </a:r>
            <a:r>
              <a:rPr sz="1800" spc="-30" dirty="0">
                <a:solidFill>
                  <a:srgbClr val="FFFFFF"/>
                </a:solidFill>
                <a:latin typeface="Carlito"/>
                <a:cs typeface="Carlito"/>
              </a:rPr>
              <a:t>t</a:t>
            </a:r>
            <a:r>
              <a:rPr sz="1800" spc="-10" dirty="0">
                <a:solidFill>
                  <a:srgbClr val="FFFFFF"/>
                </a:solidFill>
                <a:latin typeface="Carlito"/>
                <a:cs typeface="Carlito"/>
              </a:rPr>
              <a:t>e</a:t>
            </a:r>
            <a:r>
              <a:rPr sz="1800" spc="-30" dirty="0">
                <a:solidFill>
                  <a:srgbClr val="FFFFFF"/>
                </a:solidFill>
                <a:latin typeface="Carlito"/>
                <a:cs typeface="Carlito"/>
              </a:rPr>
              <a:t>w</a:t>
            </a:r>
            <a:r>
              <a:rPr sz="1800" spc="-40" dirty="0">
                <a:solidFill>
                  <a:srgbClr val="FFFFFF"/>
                </a:solidFill>
                <a:latin typeface="Carlito"/>
                <a:cs typeface="Carlito"/>
              </a:rPr>
              <a:t>a</a:t>
            </a:r>
            <a:r>
              <a:rPr sz="1800" dirty="0">
                <a:solidFill>
                  <a:srgbClr val="FFFFFF"/>
                </a:solidFill>
                <a:latin typeface="Carlito"/>
                <a:cs typeface="Carlito"/>
              </a:rPr>
              <a:t>y</a:t>
            </a:r>
            <a:r>
              <a:rPr sz="1800" spc="-10" dirty="0">
                <a:solidFill>
                  <a:srgbClr val="FFFFFF"/>
                </a:solidFill>
                <a:latin typeface="Carlito"/>
                <a:cs typeface="Carlito"/>
              </a:rPr>
              <a:t>(</a:t>
            </a:r>
            <a:r>
              <a:rPr sz="1800" spc="-5" dirty="0">
                <a:solidFill>
                  <a:srgbClr val="FFFFFF"/>
                </a:solidFill>
                <a:latin typeface="Carlito"/>
                <a:cs typeface="Carlito"/>
              </a:rPr>
              <a:t>s)</a:t>
            </a:r>
            <a:endParaRPr sz="1800">
              <a:latin typeface="Carlito"/>
              <a:cs typeface="Carlito"/>
            </a:endParaRPr>
          </a:p>
        </p:txBody>
      </p:sp>
      <p:sp>
        <p:nvSpPr>
          <p:cNvPr id="57" name="object 57"/>
          <p:cNvSpPr/>
          <p:nvPr/>
        </p:nvSpPr>
        <p:spPr>
          <a:xfrm>
            <a:off x="2146046" y="2963671"/>
            <a:ext cx="2069464" cy="2997200"/>
          </a:xfrm>
          <a:custGeom>
            <a:avLst/>
            <a:gdLst/>
            <a:ahLst/>
            <a:cxnLst/>
            <a:rect l="l" t="t" r="r" b="b"/>
            <a:pathLst>
              <a:path w="2069464" h="2997200">
                <a:moveTo>
                  <a:pt x="58801" y="435356"/>
                </a:moveTo>
                <a:lnTo>
                  <a:pt x="49911" y="426339"/>
                </a:lnTo>
                <a:lnTo>
                  <a:pt x="45351" y="430834"/>
                </a:lnTo>
                <a:lnTo>
                  <a:pt x="508" y="430403"/>
                </a:lnTo>
                <a:lnTo>
                  <a:pt x="0" y="484378"/>
                </a:lnTo>
                <a:lnTo>
                  <a:pt x="53848" y="484759"/>
                </a:lnTo>
                <a:lnTo>
                  <a:pt x="54051" y="462153"/>
                </a:lnTo>
                <a:lnTo>
                  <a:pt x="54267" y="439826"/>
                </a:lnTo>
                <a:lnTo>
                  <a:pt x="58801" y="435356"/>
                </a:lnTo>
                <a:close/>
              </a:path>
              <a:path w="2069464" h="2997200">
                <a:moveTo>
                  <a:pt x="94996" y="399796"/>
                </a:moveTo>
                <a:lnTo>
                  <a:pt x="86106" y="390779"/>
                </a:lnTo>
                <a:lnTo>
                  <a:pt x="58928" y="417449"/>
                </a:lnTo>
                <a:lnTo>
                  <a:pt x="67818" y="426466"/>
                </a:lnTo>
                <a:lnTo>
                  <a:pt x="94996" y="399796"/>
                </a:lnTo>
                <a:close/>
              </a:path>
              <a:path w="2069464" h="2997200">
                <a:moveTo>
                  <a:pt x="131191" y="364109"/>
                </a:moveTo>
                <a:lnTo>
                  <a:pt x="122301" y="355092"/>
                </a:lnTo>
                <a:lnTo>
                  <a:pt x="95123" y="381762"/>
                </a:lnTo>
                <a:lnTo>
                  <a:pt x="104013" y="390906"/>
                </a:lnTo>
                <a:lnTo>
                  <a:pt x="131191" y="364109"/>
                </a:lnTo>
                <a:close/>
              </a:path>
              <a:path w="2069464" h="2997200">
                <a:moveTo>
                  <a:pt x="167386" y="328549"/>
                </a:moveTo>
                <a:lnTo>
                  <a:pt x="158496" y="319405"/>
                </a:lnTo>
                <a:lnTo>
                  <a:pt x="131318" y="346202"/>
                </a:lnTo>
                <a:lnTo>
                  <a:pt x="140208" y="355219"/>
                </a:lnTo>
                <a:lnTo>
                  <a:pt x="167386" y="328549"/>
                </a:lnTo>
                <a:close/>
              </a:path>
              <a:path w="2069464" h="2997200">
                <a:moveTo>
                  <a:pt x="203581" y="292862"/>
                </a:moveTo>
                <a:lnTo>
                  <a:pt x="194691" y="283845"/>
                </a:lnTo>
                <a:lnTo>
                  <a:pt x="167513" y="310515"/>
                </a:lnTo>
                <a:lnTo>
                  <a:pt x="176403" y="319532"/>
                </a:lnTo>
                <a:lnTo>
                  <a:pt x="203581" y="292862"/>
                </a:lnTo>
                <a:close/>
              </a:path>
              <a:path w="2069464" h="2997200">
                <a:moveTo>
                  <a:pt x="239776" y="257175"/>
                </a:moveTo>
                <a:lnTo>
                  <a:pt x="230886" y="248158"/>
                </a:lnTo>
                <a:lnTo>
                  <a:pt x="203708" y="274955"/>
                </a:lnTo>
                <a:lnTo>
                  <a:pt x="212598" y="283972"/>
                </a:lnTo>
                <a:lnTo>
                  <a:pt x="239776" y="257175"/>
                </a:lnTo>
                <a:close/>
              </a:path>
              <a:path w="2069464" h="2997200">
                <a:moveTo>
                  <a:pt x="275971" y="221615"/>
                </a:moveTo>
                <a:lnTo>
                  <a:pt x="267081" y="212598"/>
                </a:lnTo>
                <a:lnTo>
                  <a:pt x="239903" y="239268"/>
                </a:lnTo>
                <a:lnTo>
                  <a:pt x="248793" y="248285"/>
                </a:lnTo>
                <a:lnTo>
                  <a:pt x="275971" y="221615"/>
                </a:lnTo>
                <a:close/>
              </a:path>
              <a:path w="2069464" h="2997200">
                <a:moveTo>
                  <a:pt x="312166" y="185928"/>
                </a:moveTo>
                <a:lnTo>
                  <a:pt x="303276" y="176911"/>
                </a:lnTo>
                <a:lnTo>
                  <a:pt x="276098" y="203581"/>
                </a:lnTo>
                <a:lnTo>
                  <a:pt x="284988" y="212725"/>
                </a:lnTo>
                <a:lnTo>
                  <a:pt x="312166" y="185928"/>
                </a:lnTo>
                <a:close/>
              </a:path>
              <a:path w="2069464" h="2997200">
                <a:moveTo>
                  <a:pt x="348361" y="150368"/>
                </a:moveTo>
                <a:lnTo>
                  <a:pt x="339471" y="141224"/>
                </a:lnTo>
                <a:lnTo>
                  <a:pt x="312293" y="168021"/>
                </a:lnTo>
                <a:lnTo>
                  <a:pt x="321310" y="177038"/>
                </a:lnTo>
                <a:lnTo>
                  <a:pt x="348361" y="150368"/>
                </a:lnTo>
                <a:close/>
              </a:path>
              <a:path w="2069464" h="2997200">
                <a:moveTo>
                  <a:pt x="384556" y="114681"/>
                </a:moveTo>
                <a:lnTo>
                  <a:pt x="375666" y="105664"/>
                </a:lnTo>
                <a:lnTo>
                  <a:pt x="348488" y="132334"/>
                </a:lnTo>
                <a:lnTo>
                  <a:pt x="357505" y="141351"/>
                </a:lnTo>
                <a:lnTo>
                  <a:pt x="384556" y="114681"/>
                </a:lnTo>
                <a:close/>
              </a:path>
              <a:path w="2069464" h="2997200">
                <a:moveTo>
                  <a:pt x="420751" y="78994"/>
                </a:moveTo>
                <a:lnTo>
                  <a:pt x="411861" y="69977"/>
                </a:lnTo>
                <a:lnTo>
                  <a:pt x="384810" y="96774"/>
                </a:lnTo>
                <a:lnTo>
                  <a:pt x="393700" y="105791"/>
                </a:lnTo>
                <a:lnTo>
                  <a:pt x="420751" y="78994"/>
                </a:lnTo>
                <a:close/>
              </a:path>
              <a:path w="2069464" h="2997200">
                <a:moveTo>
                  <a:pt x="489331" y="2794"/>
                </a:moveTo>
                <a:lnTo>
                  <a:pt x="435356" y="2286"/>
                </a:lnTo>
                <a:lnTo>
                  <a:pt x="435025" y="47256"/>
                </a:lnTo>
                <a:lnTo>
                  <a:pt x="421005" y="61087"/>
                </a:lnTo>
                <a:lnTo>
                  <a:pt x="429895" y="70104"/>
                </a:lnTo>
                <a:lnTo>
                  <a:pt x="444042" y="56222"/>
                </a:lnTo>
                <a:lnTo>
                  <a:pt x="488823" y="56642"/>
                </a:lnTo>
                <a:lnTo>
                  <a:pt x="489026" y="34544"/>
                </a:lnTo>
                <a:lnTo>
                  <a:pt x="489115" y="24892"/>
                </a:lnTo>
                <a:lnTo>
                  <a:pt x="489331" y="2794"/>
                </a:lnTo>
                <a:close/>
              </a:path>
              <a:path w="2069464" h="2997200">
                <a:moveTo>
                  <a:pt x="2068830" y="1843913"/>
                </a:moveTo>
                <a:lnTo>
                  <a:pt x="2031961" y="1818360"/>
                </a:lnTo>
                <a:lnTo>
                  <a:pt x="2031022" y="1813179"/>
                </a:lnTo>
                <a:lnTo>
                  <a:pt x="1754860" y="283337"/>
                </a:lnTo>
                <a:lnTo>
                  <a:pt x="1753527" y="275971"/>
                </a:lnTo>
                <a:lnTo>
                  <a:pt x="1754543" y="274510"/>
                </a:lnTo>
                <a:lnTo>
                  <a:pt x="1764538" y="275590"/>
                </a:lnTo>
                <a:lnTo>
                  <a:pt x="1765109" y="270395"/>
                </a:lnTo>
                <a:lnTo>
                  <a:pt x="1770253" y="269875"/>
                </a:lnTo>
                <a:lnTo>
                  <a:pt x="1768678" y="254190"/>
                </a:lnTo>
                <a:lnTo>
                  <a:pt x="1775256" y="244729"/>
                </a:lnTo>
                <a:lnTo>
                  <a:pt x="1779143" y="239141"/>
                </a:lnTo>
                <a:lnTo>
                  <a:pt x="1769351" y="232346"/>
                </a:lnTo>
                <a:lnTo>
                  <a:pt x="1770507" y="221996"/>
                </a:lnTo>
                <a:lnTo>
                  <a:pt x="1765427" y="221449"/>
                </a:lnTo>
                <a:lnTo>
                  <a:pt x="1764919" y="216281"/>
                </a:lnTo>
                <a:lnTo>
                  <a:pt x="1748612" y="217919"/>
                </a:lnTo>
                <a:lnTo>
                  <a:pt x="1734947" y="208407"/>
                </a:lnTo>
                <a:lnTo>
                  <a:pt x="1728660" y="217449"/>
                </a:lnTo>
                <a:lnTo>
                  <a:pt x="1716913" y="216154"/>
                </a:lnTo>
                <a:lnTo>
                  <a:pt x="1716709" y="217995"/>
                </a:lnTo>
                <a:lnTo>
                  <a:pt x="1505064" y="44589"/>
                </a:lnTo>
                <a:lnTo>
                  <a:pt x="1503070" y="24511"/>
                </a:lnTo>
                <a:lnTo>
                  <a:pt x="1500632" y="0"/>
                </a:lnTo>
                <a:lnTo>
                  <a:pt x="1447038" y="5334"/>
                </a:lnTo>
                <a:lnTo>
                  <a:pt x="1452372" y="58928"/>
                </a:lnTo>
                <a:lnTo>
                  <a:pt x="1496961" y="54495"/>
                </a:lnTo>
                <a:lnTo>
                  <a:pt x="1712214" y="230657"/>
                </a:lnTo>
                <a:lnTo>
                  <a:pt x="1713115" y="239801"/>
                </a:lnTo>
                <a:lnTo>
                  <a:pt x="1704213" y="252603"/>
                </a:lnTo>
                <a:lnTo>
                  <a:pt x="1712315" y="258254"/>
                </a:lnTo>
                <a:lnTo>
                  <a:pt x="1712048" y="260705"/>
                </a:lnTo>
                <a:lnTo>
                  <a:pt x="1497355" y="432879"/>
                </a:lnTo>
                <a:lnTo>
                  <a:pt x="1452626" y="427990"/>
                </a:lnTo>
                <a:lnTo>
                  <a:pt x="1446784" y="481584"/>
                </a:lnTo>
                <a:lnTo>
                  <a:pt x="1500378" y="487426"/>
                </a:lnTo>
                <a:lnTo>
                  <a:pt x="1503070" y="462661"/>
                </a:lnTo>
                <a:lnTo>
                  <a:pt x="1505242" y="442785"/>
                </a:lnTo>
                <a:lnTo>
                  <a:pt x="1716481" y="273481"/>
                </a:lnTo>
                <a:lnTo>
                  <a:pt x="1716659" y="275209"/>
                </a:lnTo>
                <a:lnTo>
                  <a:pt x="1734197" y="273481"/>
                </a:lnTo>
                <a:lnTo>
                  <a:pt x="1741081" y="278257"/>
                </a:lnTo>
                <a:lnTo>
                  <a:pt x="2019376" y="1820557"/>
                </a:lnTo>
                <a:lnTo>
                  <a:pt x="1993773" y="1857375"/>
                </a:lnTo>
                <a:lnTo>
                  <a:pt x="2038096" y="1888109"/>
                </a:lnTo>
                <a:lnTo>
                  <a:pt x="2063343" y="1851787"/>
                </a:lnTo>
                <a:lnTo>
                  <a:pt x="2068830" y="1843913"/>
                </a:lnTo>
                <a:close/>
              </a:path>
              <a:path w="2069464" h="2997200">
                <a:moveTo>
                  <a:pt x="2069338" y="2959011"/>
                </a:moveTo>
                <a:lnTo>
                  <a:pt x="2037588" y="2959011"/>
                </a:lnTo>
                <a:lnTo>
                  <a:pt x="2024888" y="2959011"/>
                </a:lnTo>
                <a:lnTo>
                  <a:pt x="1993138" y="2959011"/>
                </a:lnTo>
                <a:lnTo>
                  <a:pt x="2031238" y="2997111"/>
                </a:lnTo>
                <a:lnTo>
                  <a:pt x="2069338" y="2959011"/>
                </a:lnTo>
                <a:close/>
              </a:path>
              <a:path w="2069464" h="2997200">
                <a:moveTo>
                  <a:pt x="2069338" y="2539492"/>
                </a:moveTo>
                <a:lnTo>
                  <a:pt x="2031238" y="2501392"/>
                </a:lnTo>
                <a:lnTo>
                  <a:pt x="1993138" y="2539492"/>
                </a:lnTo>
                <a:lnTo>
                  <a:pt x="2024888" y="2571242"/>
                </a:lnTo>
                <a:lnTo>
                  <a:pt x="2024888" y="2927261"/>
                </a:lnTo>
                <a:lnTo>
                  <a:pt x="2037588" y="2927261"/>
                </a:lnTo>
                <a:lnTo>
                  <a:pt x="2037588" y="2920911"/>
                </a:lnTo>
                <a:lnTo>
                  <a:pt x="2037588" y="2577592"/>
                </a:lnTo>
                <a:lnTo>
                  <a:pt x="2037588" y="2571242"/>
                </a:lnTo>
                <a:lnTo>
                  <a:pt x="2069338" y="2539492"/>
                </a:lnTo>
                <a:close/>
              </a:path>
            </a:pathLst>
          </a:custGeom>
          <a:solidFill>
            <a:srgbClr val="000000"/>
          </a:solid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2447595" y="1316766"/>
            <a:ext cx="9482349" cy="886397"/>
          </a:xfrm>
        </p:spPr>
        <p:txBody>
          <a:bodyPr>
            <a:normAutofit lnSpcReduction="10000"/>
          </a:bodyPr>
          <a:lstStyle/>
          <a:p>
            <a:r>
              <a:rPr lang="en-US" sz="3200" dirty="0">
                <a:latin typeface="Calibri" panose="020F0502020204030204" pitchFamily="34" charset="0"/>
                <a:cs typeface="Calibri" panose="020F0502020204030204" pitchFamily="34" charset="0"/>
              </a:rPr>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431371" y="131676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dirty="0">
                <a:solidFill>
                  <a:prstClr val="white"/>
                </a:solidFill>
                <a:latin typeface="Segoe UI Light"/>
              </a:rPr>
              <a:t>Production</a:t>
            </a:r>
          </a:p>
          <a:p>
            <a:pPr algn="ctr" defTabSz="1218768" fontAlgn="base">
              <a:spcBef>
                <a:spcPct val="0"/>
              </a:spcBef>
              <a:spcAft>
                <a:spcPct val="0"/>
              </a:spcAft>
            </a:pPr>
            <a:r>
              <a:rPr lang="en-US" sz="2667" b="1" dirty="0" err="1">
                <a:solidFill>
                  <a:prstClr val="white"/>
                </a:solidFill>
                <a:latin typeface="Segoe UI Light"/>
              </a:rPr>
              <a:t>Envs</a:t>
            </a:r>
            <a:endParaRPr lang="en-US" sz="2667" b="1" dirty="0">
              <a:solidFill>
                <a:prstClr val="white"/>
              </a:solidFill>
              <a:latin typeface="Segoe UI Light"/>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431371" y="266091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ALM</a:t>
            </a:r>
          </a:p>
          <a:p>
            <a:pPr algn="ctr" defTabSz="1218768" fontAlgn="base">
              <a:spcBef>
                <a:spcPct val="0"/>
              </a:spcBef>
              <a:spcAft>
                <a:spcPct val="0"/>
              </a:spcAft>
            </a:pPr>
            <a:r>
              <a:rPr lang="en-US" sz="2667" b="1" err="1">
                <a:solidFill>
                  <a:prstClr val="white"/>
                </a:solidFill>
                <a:latin typeface="Segoe UI Light"/>
              </a:rPr>
              <a:t>Envs</a:t>
            </a:r>
            <a:endParaRPr lang="en-US" sz="2667" b="1">
              <a:solidFill>
                <a:prstClr val="white"/>
              </a:solidFill>
              <a:latin typeface="Segoe UI Light"/>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431371" y="4005064"/>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431371" y="5349213"/>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Maker </a:t>
            </a:r>
            <a:r>
              <a:rPr lang="en-US" sz="2667" b="1" err="1">
                <a:solidFill>
                  <a:prstClr val="white"/>
                </a:solidFill>
                <a:latin typeface="Segoe UI Light"/>
              </a:rPr>
              <a:t>Envs</a:t>
            </a:r>
            <a:endParaRPr lang="en-US" sz="2667" b="1">
              <a:solidFill>
                <a:prstClr val="white"/>
              </a:solidFill>
              <a:latin typeface="Segoe UI Light"/>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2447595" y="2660916"/>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2476335" y="4005064"/>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2543606" y="5353238"/>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10730" cy="567463"/>
          </a:xfrm>
          <a:prstGeom prst="rect">
            <a:avLst/>
          </a:prstGeom>
        </p:spPr>
        <p:txBody>
          <a:bodyPr vert="horz" wrap="square" lIns="0" tIns="13335" rIns="0" bIns="0" rtlCol="0">
            <a:spAutoFit/>
          </a:bodyPr>
          <a:lstStyle/>
          <a:p>
            <a:pPr marL="12700">
              <a:lnSpc>
                <a:spcPct val="100000"/>
              </a:lnSpc>
              <a:spcBef>
                <a:spcPts val="105"/>
              </a:spcBef>
            </a:pPr>
            <a:r>
              <a:rPr lang="en-US" sz="3600" kern="1200" spc="-50" dirty="0">
                <a:ln w="3175">
                  <a:noFill/>
                </a:ln>
                <a:solidFill>
                  <a:srgbClr val="418AB3"/>
                </a:solidFill>
                <a:latin typeface="+mj-lt"/>
                <a:cs typeface="+mj-cs"/>
              </a:rPr>
              <a:t>Provisioning New Environments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L="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L="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7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445"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PowerApps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l</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lvl="0" indent="0" algn="l" defTabSz="914400" rtl="0" eaLnBrk="1" fontAlgn="auto" latinLnBrk="0" hangingPunct="1">
              <a:lnSpc>
                <a:spcPct val="100000"/>
              </a:lnSpc>
              <a:spcBef>
                <a:spcPts val="73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a:t>
            </a:r>
            <a:r>
              <a:rPr kumimoji="0" sz="1100" b="1" i="0" u="none" strike="noStrike" kern="1200" cap="none" spc="0" normalizeH="0" baseline="0" noProof="0" dirty="0">
                <a:ln>
                  <a:noFill/>
                </a:ln>
                <a:solidFill>
                  <a:schemeClr val="bg1">
                    <a:lumMod val="50000"/>
                  </a:schemeClr>
                </a:solidFill>
                <a:effectLst/>
                <a:uLnTx/>
                <a:uFillTx/>
                <a:latin typeface="Carlito"/>
                <a:ea typeface="+mn-ea"/>
                <a:cs typeface="Carlito"/>
              </a:rPr>
              <a:t>All  Licensed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Users:</a:t>
            </a:r>
            <a:r>
              <a:rPr kumimoji="0" sz="1100" b="0"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100" b="1" i="0" u="none" strike="noStrike" kern="1200" cap="none" spc="-5" normalizeH="0" baseline="0" noProof="0" dirty="0">
                <a:ln>
                  <a:noFill/>
                </a:ln>
                <a:solidFill>
                  <a:schemeClr val="bg1">
                    <a:lumMod val="50000"/>
                  </a:schemeClr>
                </a:solidFill>
                <a:effectLst/>
                <a:uLnTx/>
                <a:uFillTx/>
                <a:latin typeface="Carlito"/>
                <a:ea typeface="+mn-ea"/>
                <a:cs typeface="Carlito"/>
              </a:rPr>
              <a:t>None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SharePoint</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Exchange</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20" normalizeH="0" baseline="0" noProof="0" dirty="0">
                <a:ln>
                  <a:noFill/>
                </a:ln>
                <a:solidFill>
                  <a:schemeClr val="bg1">
                    <a:lumMod val="50000"/>
                  </a:schemeClr>
                </a:solidFill>
                <a:effectLst/>
                <a:uLnTx/>
                <a:uFillTx/>
                <a:latin typeface="Carlito"/>
                <a:ea typeface="+mn-ea"/>
                <a:cs typeface="Carlito"/>
              </a:rPr>
              <a:t>T</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ea</a:t>
            </a: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m</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p:nvPr/>
        </p:nvSpPr>
        <p:spPr>
          <a:xfrm>
            <a:off x="1181861" y="48115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L="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Excel</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L="0" marR="571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146045" y="2963672"/>
            <a:ext cx="2069464" cy="2997200"/>
            <a:chOff x="2146045" y="2963672"/>
            <a:chExt cx="2069464" cy="2997200"/>
          </a:xfrm>
        </p:grpSpPr>
        <p:sp>
          <p:nvSpPr>
            <p:cNvPr id="58" name="object 58"/>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146045" y="2965958"/>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4716779" y="1755648"/>
            <a:ext cx="1477645" cy="2908300"/>
          </a:xfrm>
          <a:prstGeom prst="rect">
            <a:avLst/>
          </a:prstGeom>
          <a:solidFill>
            <a:srgbClr val="6FAC46"/>
          </a:solidFill>
          <a:ln w="13715">
            <a:solidFill>
              <a:srgbClr val="507D31"/>
            </a:solidFill>
          </a:ln>
        </p:spPr>
        <p:txBody>
          <a:bodyPr vert="horz" wrap="square" lIns="0" tIns="31115" rIns="0" bIns="0" rtlCol="0">
            <a:spAutoFit/>
          </a:bodyPr>
          <a:lstStyle/>
          <a:p>
            <a:pPr marL="143510" marR="13271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1" name="object 61"/>
          <p:cNvSpPr txBox="1"/>
          <p:nvPr/>
        </p:nvSpPr>
        <p:spPr>
          <a:xfrm>
            <a:off x="4817364" y="2799588"/>
            <a:ext cx="128524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2" name="object 62"/>
          <p:cNvSpPr txBox="1"/>
          <p:nvPr/>
        </p:nvSpPr>
        <p:spPr>
          <a:xfrm>
            <a:off x="4817364" y="3229355"/>
            <a:ext cx="127889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3" name="object 63"/>
          <p:cNvSpPr txBox="1"/>
          <p:nvPr/>
        </p:nvSpPr>
        <p:spPr>
          <a:xfrm>
            <a:off x="4817364" y="3637788"/>
            <a:ext cx="1278890" cy="717504"/>
          </a:xfrm>
          <a:prstGeom prst="rect">
            <a:avLst/>
          </a:prstGeom>
          <a:solidFill>
            <a:srgbClr val="C5DFB4">
              <a:alpha val="79998"/>
            </a:srgbClr>
          </a:solidFill>
          <a:ln w="12192">
            <a:solidFill>
              <a:srgbClr val="507D31"/>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50" b="1" i="0" u="none" strike="noStrike" kern="1200" cap="none" spc="0" normalizeH="0" baseline="0" noProof="0" dirty="0">
              <a:ln>
                <a:noFill/>
              </a:ln>
              <a:solidFill>
                <a:schemeClr val="bg1">
                  <a:lumMod val="50000"/>
                </a:schemeClr>
              </a:solidFill>
              <a:effectLst/>
              <a:uLnTx/>
              <a:uFillTx/>
              <a:latin typeface="Times New Roman"/>
              <a:ea typeface="+mn-ea"/>
              <a:cs typeface="Times New Roman"/>
            </a:endParaRPr>
          </a:p>
          <a:p>
            <a:pPr marL="92075" marR="314325"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AD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a:t>
            </a:r>
            <a:r>
              <a:rPr kumimoji="0" sz="1100" b="0" i="0" u="none" strike="noStrike" kern="1200" cap="none" spc="-9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Admin  Users:</a:t>
            </a:r>
            <a:r>
              <a:rPr kumimoji="0" sz="1100" b="0" i="0" u="none" strike="noStrike" kern="1200" cap="none" spc="-3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4" name="object 64"/>
          <p:cNvSpPr txBox="1"/>
          <p:nvPr/>
        </p:nvSpPr>
        <p:spPr>
          <a:xfrm>
            <a:off x="6194297" y="1755648"/>
            <a:ext cx="2813050" cy="2908300"/>
          </a:xfrm>
          <a:prstGeom prst="rect">
            <a:avLst/>
          </a:prstGeom>
          <a:solidFill>
            <a:srgbClr val="6FAC46"/>
          </a:solidFill>
          <a:ln w="12192">
            <a:solidFill>
              <a:srgbClr val="507D31"/>
            </a:solidFill>
          </a:ln>
        </p:spPr>
        <p:txBody>
          <a:bodyPr vert="horz" wrap="square" lIns="0" tIns="31115" rIns="0" bIns="0" rtlCol="0">
            <a:spAutoFit/>
          </a:bodyPr>
          <a:lstStyle/>
          <a:p>
            <a:pPr marL="808990" marR="80200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6292596" y="3637788"/>
            <a:ext cx="2653665" cy="901065"/>
          </a:xfrm>
          <a:prstGeom prst="rect">
            <a:avLst/>
          </a:prstGeom>
          <a:solidFill>
            <a:srgbClr val="C5DFB4">
              <a:alpha val="79998"/>
            </a:srgbClr>
          </a:solidFill>
          <a:ln w="12192">
            <a:solidFill>
              <a:srgbClr val="507D31"/>
            </a:solidFill>
          </a:ln>
        </p:spPr>
        <p:txBody>
          <a:bodyPr vert="horz" wrap="square" lIns="0" tIns="14605" rIns="0" bIns="0" rtlCol="0">
            <a:spAutoFit/>
          </a:bodyPr>
          <a:lstStyle/>
          <a:p>
            <a:pPr marL="92075" marR="718185" lvl="0" indent="0" algn="l" defTabSz="914400" rtl="0" eaLnBrk="1" fontAlgn="auto" latinLnBrk="0" hangingPunct="1">
              <a:lnSpc>
                <a:spcPct val="100000"/>
              </a:lnSpc>
              <a:spcBef>
                <a:spcPts val="115"/>
              </a:spcBef>
              <a:spcAft>
                <a:spcPts val="0"/>
              </a:spcAft>
              <a:buClrTx/>
              <a:buSzTx/>
              <a:buFontTx/>
              <a:buNone/>
              <a:tabLst/>
              <a:defRPr/>
            </a:pP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by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CDS (AD</a:t>
            </a:r>
            <a:r>
              <a:rPr kumimoji="0" sz="1200" b="1"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Groups</a:t>
            </a:r>
            <a:r>
              <a:rPr kumimoji="0" sz="12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Admin: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Creator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None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System Customizer:</a:t>
            </a:r>
            <a:r>
              <a:rPr kumimoji="0" sz="1100" b="0" i="0" u="none" strike="noStrike" kern="1200" cap="none" spc="-6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CDS User:</a:t>
            </a:r>
            <a:r>
              <a:rPr kumimoji="0" sz="1100" b="0" i="0" u="none" strike="noStrike" kern="1200" cap="none" spc="-4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6" name="object 66"/>
          <p:cNvSpPr txBox="1"/>
          <p:nvPr/>
        </p:nvSpPr>
        <p:spPr>
          <a:xfrm>
            <a:off x="6292596" y="2814827"/>
            <a:ext cx="1064260" cy="251351"/>
          </a:xfrm>
          <a:prstGeom prst="rect">
            <a:avLst/>
          </a:prstGeom>
          <a:solidFill>
            <a:srgbClr val="C5DFB4">
              <a:alpha val="79998"/>
            </a:srgbClr>
          </a:solidFill>
          <a:ln w="12192">
            <a:solidFill>
              <a:srgbClr val="507D31"/>
            </a:solidFill>
          </a:ln>
        </p:spPr>
        <p:txBody>
          <a:bodyPr vert="horz" wrap="square" lIns="0" tIns="66040" rIns="0" bIns="0" rtlCol="0">
            <a:spAutoFit/>
          </a:bodyPr>
          <a:lstStyle/>
          <a:p>
            <a:pPr marL="144780" marR="0" lvl="0" indent="0" algn="l" defTabSz="914400" rtl="0" eaLnBrk="1" fontAlgn="auto" latinLnBrk="0" hangingPunct="1">
              <a:lnSpc>
                <a:spcPct val="100000"/>
              </a:lnSpc>
              <a:spcBef>
                <a:spcPts val="520"/>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200" b="0" i="0" u="none" strike="noStrike" kern="1200" cap="none" spc="-25" normalizeH="0" baseline="0" noProof="0" dirty="0">
                <a:ln>
                  <a:noFill/>
                </a:ln>
                <a:solidFill>
                  <a:schemeClr val="bg1">
                    <a:lumMod val="50000"/>
                  </a:schemeClr>
                </a:solidFill>
                <a:effectLst/>
                <a:uLnTx/>
                <a:uFillTx/>
                <a:latin typeface="Carlito"/>
                <a:ea typeface="+mn-ea"/>
                <a:cs typeface="Carlito"/>
              </a:rPr>
              <a:t> </a:t>
            </a:r>
            <a:r>
              <a:rPr kumimoji="0" sz="1200" b="0" i="0" u="none" strike="noStrike" kern="1200" cap="none" spc="0" normalizeH="0" baseline="0" noProof="0" dirty="0">
                <a:ln>
                  <a:noFill/>
                </a:ln>
                <a:solidFill>
                  <a:schemeClr val="bg1">
                    <a:lumMod val="50000"/>
                  </a:schemeClr>
                </a:solidFill>
                <a:effectLst/>
                <a:uLnTx/>
                <a:uFillTx/>
                <a:latin typeface="Carlito"/>
                <a:ea typeface="+mn-ea"/>
                <a:cs typeface="Carlito"/>
              </a:rPr>
              <a:t>Apps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7" name="object 67"/>
          <p:cNvSpPr txBox="1"/>
          <p:nvPr/>
        </p:nvSpPr>
        <p:spPr>
          <a:xfrm>
            <a:off x="6286500" y="3229355"/>
            <a:ext cx="1064260" cy="250710"/>
          </a:xfrm>
          <a:prstGeom prst="rect">
            <a:avLst/>
          </a:prstGeom>
          <a:solidFill>
            <a:srgbClr val="C5DFB4">
              <a:alpha val="79998"/>
            </a:srgbClr>
          </a:solidFill>
          <a:ln w="12192">
            <a:solidFill>
              <a:srgbClr val="507D31"/>
            </a:solidFill>
          </a:ln>
        </p:spPr>
        <p:txBody>
          <a:bodyPr vert="horz" wrap="square" lIns="0" tIns="65405" rIns="0" bIns="0" rtlCol="0">
            <a:spAutoFit/>
          </a:bodyPr>
          <a:lstStyle/>
          <a:p>
            <a:pPr marL="635" marR="0" lvl="0" indent="0" algn="ctr" defTabSz="914400" rtl="0" eaLnBrk="1" fontAlgn="auto" latinLnBrk="0" hangingPunct="1">
              <a:lnSpc>
                <a:spcPct val="100000"/>
              </a:lnSpc>
              <a:spcBef>
                <a:spcPts val="515"/>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Flows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8" name="object 68"/>
          <p:cNvSpPr txBox="1"/>
          <p:nvPr/>
        </p:nvSpPr>
        <p:spPr>
          <a:xfrm>
            <a:off x="7440168" y="2822448"/>
            <a:ext cx="1487805" cy="243656"/>
          </a:xfrm>
          <a:prstGeom prst="rect">
            <a:avLst/>
          </a:prstGeom>
          <a:solidFill>
            <a:srgbClr val="C5DFB4">
              <a:alpha val="79998"/>
            </a:srgbClr>
          </a:solidFill>
          <a:ln w="12192">
            <a:solidFill>
              <a:srgbClr val="507D31"/>
            </a:solidFill>
          </a:ln>
        </p:spPr>
        <p:txBody>
          <a:bodyPr vert="horz" wrap="square" lIns="0" tIns="73660" rIns="0" bIns="0" rtlCol="0">
            <a:spAutoFit/>
          </a:bodyPr>
          <a:lstStyle/>
          <a:p>
            <a:pPr marL="201295" marR="0" lvl="0" indent="0" algn="l" defTabSz="914400" rtl="0" eaLnBrk="1" fontAlgn="auto" latinLnBrk="0" hangingPunct="1">
              <a:lnSpc>
                <a:spcPct val="100000"/>
              </a:lnSpc>
              <a:spcBef>
                <a:spcPts val="58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Model Driven</a:t>
            </a:r>
            <a:r>
              <a:rPr kumimoji="0" sz="1100" b="0" i="0" u="none" strike="noStrike" kern="1200" cap="none" spc="-6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9" name="object 69"/>
          <p:cNvSpPr txBox="1"/>
          <p:nvPr/>
        </p:nvSpPr>
        <p:spPr>
          <a:xfrm>
            <a:off x="7440168" y="3227832"/>
            <a:ext cx="1487805" cy="243015"/>
          </a:xfrm>
          <a:prstGeom prst="rect">
            <a:avLst/>
          </a:prstGeom>
          <a:solidFill>
            <a:srgbClr val="C5DFB4">
              <a:alpha val="79998"/>
            </a:srgbClr>
          </a:solidFill>
          <a:ln w="12192">
            <a:solidFill>
              <a:srgbClr val="507D31"/>
            </a:solidFill>
          </a:ln>
        </p:spPr>
        <p:txBody>
          <a:bodyPr vert="horz" wrap="square" lIns="0" tIns="73025" rIns="0" bIns="0" rtlCol="0">
            <a:spAutoFit/>
          </a:bodyPr>
          <a:lstStyle/>
          <a:p>
            <a:pPr marL="92710" marR="0" lvl="0" indent="0" algn="l" defTabSz="914400" rtl="0" eaLnBrk="1" fontAlgn="auto" latinLnBrk="0" hangingPunct="1">
              <a:lnSpc>
                <a:spcPct val="100000"/>
              </a:lnSpc>
              <a:spcBef>
                <a:spcPts val="575"/>
              </a:spcBef>
              <a:spcAft>
                <a:spcPts val="0"/>
              </a:spcAft>
              <a:buClrTx/>
              <a:buSzTx/>
              <a:buFontTx/>
              <a:buNone/>
              <a:tabLst/>
              <a:defRPr/>
            </a:pP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Business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Process</a:t>
            </a:r>
            <a:r>
              <a:rPr kumimoji="0" sz="1100" b="0" i="0" u="none" strike="noStrike" kern="1200" cap="none" spc="-7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70" name="object 70"/>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Active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Directory</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01915" cy="567463"/>
          </a:xfrm>
          <a:prstGeom prst="rect">
            <a:avLst/>
          </a:prstGeom>
        </p:spPr>
        <p:txBody>
          <a:bodyPr vert="horz" wrap="square" lIns="0" tIns="13335" rIns="0" bIns="0" rtlCol="0">
            <a:spAutoFit/>
          </a:bodyPr>
          <a:lstStyle/>
          <a:p>
            <a:pPr marL="12700">
              <a:lnSpc>
                <a:spcPct val="100000"/>
              </a:lnSpc>
              <a:spcBef>
                <a:spcPts val="105"/>
              </a:spcBef>
            </a:pPr>
            <a:r>
              <a:rPr lang="en-GB" sz="3600" kern="1200" spc="-50" dirty="0">
                <a:ln w="3175">
                  <a:noFill/>
                </a:ln>
                <a:solidFill>
                  <a:srgbClr val="418AB3"/>
                </a:solidFill>
                <a:latin typeface="+mj-lt"/>
                <a:cs typeface="+mj-cs"/>
              </a:rPr>
              <a:t>D</a:t>
            </a:r>
            <a:r>
              <a:rPr sz="3600" kern="1200" spc="-50" dirty="0" err="1">
                <a:ln w="3175">
                  <a:noFill/>
                </a:ln>
                <a:solidFill>
                  <a:srgbClr val="418AB3"/>
                </a:solidFill>
                <a:latin typeface="+mj-lt"/>
                <a:cs typeface="+mj-cs"/>
              </a:rPr>
              <a:t>ata</a:t>
            </a:r>
            <a:r>
              <a:rPr sz="3600" kern="1200" spc="-50" dirty="0">
                <a:ln w="3175">
                  <a:noFill/>
                </a:ln>
                <a:solidFill>
                  <a:srgbClr val="418AB3"/>
                </a:solidFill>
                <a:latin typeface="+mj-lt"/>
                <a:cs typeface="+mj-cs"/>
              </a:rPr>
              <a:t> Loss Prevention</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46370" y="4741671"/>
            <a:ext cx="1633855" cy="759460"/>
          </a:xfrm>
          <a:prstGeom prst="rect">
            <a:avLst/>
          </a:prstGeom>
        </p:spPr>
        <p:txBody>
          <a:bodyPr vert="horz" wrap="square" lIns="0" tIns="12065" rIns="0" bIns="0" rtlCol="0">
            <a:spAutoFit/>
          </a:bodyPr>
          <a:lstStyle/>
          <a:p>
            <a:pPr marL="1270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35926" y="4759197"/>
            <a:ext cx="925194" cy="732790"/>
          </a:xfrm>
          <a:prstGeom prst="rect">
            <a:avLst/>
          </a:prstGeom>
        </p:spPr>
        <p:txBody>
          <a:bodyPr vert="horz" wrap="square" lIns="0" tIns="12700" rIns="0" bIns="0" rtlCol="0">
            <a:spAutoFit/>
          </a:bodyPr>
          <a:lstStyle/>
          <a:p>
            <a:pPr marL="1098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39364"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81506" y="1773758"/>
            <a:ext cx="976630"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6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8" name="object 18"/>
          <p:cNvGrpSpPr/>
          <p:nvPr/>
        </p:nvGrpSpPr>
        <p:grpSpPr>
          <a:xfrm>
            <a:off x="2601214" y="2820670"/>
            <a:ext cx="1028065" cy="345440"/>
            <a:chOff x="2601214" y="2820670"/>
            <a:chExt cx="1028065" cy="345440"/>
          </a:xfrm>
        </p:grpSpPr>
        <p:sp>
          <p:nvSpPr>
            <p:cNvPr id="19" name="object 19"/>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607564"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2693670" y="2862452"/>
            <a:ext cx="84328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PowerApps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2601214" y="3250438"/>
            <a:ext cx="1028065" cy="1314450"/>
            <a:chOff x="2601214" y="3250438"/>
            <a:chExt cx="1028065" cy="1314450"/>
          </a:xfrm>
        </p:grpSpPr>
        <p:sp>
          <p:nvSpPr>
            <p:cNvPr id="23" name="object 23"/>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607564" y="3854196"/>
              <a:ext cx="1015365" cy="704215"/>
            </a:xfrm>
            <a:custGeom>
              <a:avLst/>
              <a:gdLst/>
              <a:ahLst/>
              <a:cxnLst/>
              <a:rect l="l" t="t" r="r" b="b"/>
              <a:pathLst>
                <a:path w="1015364" h="704214">
                  <a:moveTo>
                    <a:pt x="0" y="704087"/>
                  </a:moveTo>
                  <a:lnTo>
                    <a:pt x="1014984" y="704087"/>
                  </a:lnTo>
                  <a:lnTo>
                    <a:pt x="1014984" y="0"/>
                  </a:lnTo>
                  <a:lnTo>
                    <a:pt x="0" y="0"/>
                  </a:lnTo>
                  <a:lnTo>
                    <a:pt x="0" y="704087"/>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object 27"/>
          <p:cNvSpPr txBox="1"/>
          <p:nvPr/>
        </p:nvSpPr>
        <p:spPr>
          <a:xfrm>
            <a:off x="2687192" y="3933825"/>
            <a:ext cx="723900" cy="528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Makers: </a:t>
            </a:r>
            <a:r>
              <a:rPr kumimoji="0" sz="1100" b="1" i="0" u="none" strike="noStrike" kern="1200" cap="none" spc="0" normalizeH="0" baseline="0" noProof="0" dirty="0">
                <a:ln>
                  <a:noFill/>
                </a:ln>
                <a:solidFill>
                  <a:prstClr val="black"/>
                </a:solidFill>
                <a:effectLst/>
                <a:uLnTx/>
                <a:uFillTx/>
                <a:latin typeface="Carlito"/>
                <a:ea typeface="+mn-ea"/>
                <a:cs typeface="Carlito"/>
              </a:rPr>
              <a:t>All  Licensed  </a:t>
            </a:r>
            <a:r>
              <a:rPr kumimoji="0" sz="1100" b="0" i="0" u="none" strike="noStrike" kern="1200" cap="none" spc="0" normalizeH="0" baseline="0" noProof="0" dirty="0">
                <a:ln>
                  <a:noFill/>
                </a:ln>
                <a:solidFill>
                  <a:srgbClr val="FFFFFF"/>
                </a:solidFill>
                <a:effectLst/>
                <a:uLnTx/>
                <a:uFillTx/>
                <a:latin typeface="Carlito"/>
                <a:ea typeface="+mn-ea"/>
                <a:cs typeface="Carlito"/>
              </a:rPr>
              <a:t>Users:</a:t>
            </a:r>
            <a:r>
              <a:rPr kumimoji="0" sz="1100" b="0" i="0" u="none" strike="noStrike" kern="1200" cap="none" spc="-90" normalizeH="0" baseline="0" noProof="0" dirty="0">
                <a:ln>
                  <a:noFill/>
                </a:ln>
                <a:solidFill>
                  <a:srgbClr val="FFFFFF"/>
                </a:solidFill>
                <a:effectLst/>
                <a:uLnTx/>
                <a:uFillTx/>
                <a:latin typeface="Carlito"/>
                <a:ea typeface="+mn-ea"/>
                <a:cs typeface="Carlito"/>
              </a:rPr>
              <a:t> </a:t>
            </a:r>
            <a:r>
              <a:rPr kumimoji="0" sz="1100" b="1" i="0" u="none" strike="noStrike" kern="1200" cap="none" spc="-5" normalizeH="0" baseline="0" noProof="0" dirty="0">
                <a:ln>
                  <a:noFill/>
                </a:ln>
                <a:solidFill>
                  <a:prstClr val="black"/>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8" name="object 28"/>
          <p:cNvGrpSpPr/>
          <p:nvPr/>
        </p:nvGrpSpPr>
        <p:grpSpPr>
          <a:xfrm>
            <a:off x="1151889" y="2820670"/>
            <a:ext cx="1028065" cy="345440"/>
            <a:chOff x="1151889" y="2820670"/>
            <a:chExt cx="1028065" cy="345440"/>
          </a:xfrm>
        </p:grpSpPr>
        <p:sp>
          <p:nvSpPr>
            <p:cNvPr id="29" name="object 29"/>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58239"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261617" y="2862452"/>
            <a:ext cx="8089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SharePoint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2" name="object 32"/>
          <p:cNvGrpSpPr/>
          <p:nvPr/>
        </p:nvGrpSpPr>
        <p:grpSpPr>
          <a:xfrm>
            <a:off x="1139697" y="3683253"/>
            <a:ext cx="1029335" cy="343535"/>
            <a:chOff x="1139697" y="3683253"/>
            <a:chExt cx="1029335" cy="343535"/>
          </a:xfrm>
        </p:grpSpPr>
        <p:sp>
          <p:nvSpPr>
            <p:cNvPr id="33" name="object 33"/>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object 35"/>
          <p:cNvSpPr txBox="1"/>
          <p:nvPr/>
        </p:nvSpPr>
        <p:spPr>
          <a:xfrm>
            <a:off x="1303400" y="3724147"/>
            <a:ext cx="70294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E</a:t>
            </a:r>
            <a:r>
              <a:rPr kumimoji="0" sz="1400" b="0" i="0" u="none" strike="noStrike" kern="1200" cap="none" spc="-35" normalizeH="0" baseline="0" noProof="0" dirty="0">
                <a:ln>
                  <a:noFill/>
                </a:ln>
                <a:solidFill>
                  <a:srgbClr val="FFFFFF"/>
                </a:solidFill>
                <a:effectLst/>
                <a:uLnTx/>
                <a:uFillTx/>
                <a:latin typeface="Carlito"/>
                <a:ea typeface="+mn-ea"/>
                <a:cs typeface="Carlito"/>
              </a:rPr>
              <a:t>x</a:t>
            </a:r>
            <a:r>
              <a:rPr kumimoji="0" sz="1400" b="0" i="0" u="none" strike="noStrike" kern="1200" cap="none" spc="-10" normalizeH="0" baseline="0" noProof="0" dirty="0">
                <a:ln>
                  <a:noFill/>
                </a:ln>
                <a:solidFill>
                  <a:srgbClr val="FFFFFF"/>
                </a:solidFill>
                <a:effectLst/>
                <a:uLnTx/>
                <a:uFillTx/>
                <a:latin typeface="Carlito"/>
                <a:ea typeface="+mn-ea"/>
                <a:cs typeface="Carlito"/>
              </a:rPr>
              <a:t>ch</a:t>
            </a:r>
            <a:r>
              <a:rPr kumimoji="0" sz="1400" b="0" i="0" u="none" strike="noStrike" kern="1200" cap="none" spc="0" normalizeH="0" baseline="0" noProof="0" dirty="0">
                <a:ln>
                  <a:noFill/>
                </a:ln>
                <a:solidFill>
                  <a:srgbClr val="FFFFFF"/>
                </a:solidFill>
                <a:effectLst/>
                <a:uLnTx/>
                <a:uFillTx/>
                <a:latin typeface="Carlito"/>
                <a:ea typeface="+mn-ea"/>
                <a:cs typeface="Carlito"/>
              </a:rPr>
              <a:t>a</a:t>
            </a:r>
            <a:r>
              <a:rPr kumimoji="0" sz="1400" b="0" i="0" u="none" strike="noStrike" kern="1200" cap="none" spc="-10" normalizeH="0" baseline="0" noProof="0" dirty="0">
                <a:ln>
                  <a:noFill/>
                </a:ln>
                <a:solidFill>
                  <a:srgbClr val="FFFFFF"/>
                </a:solidFill>
                <a:effectLst/>
                <a:uLnTx/>
                <a:uFillTx/>
                <a:latin typeface="Carlito"/>
                <a:ea typeface="+mn-ea"/>
                <a:cs typeface="Carlito"/>
              </a:rPr>
              <a:t>n</a:t>
            </a:r>
            <a:r>
              <a:rPr kumimoji="0" sz="1400" b="0" i="0" u="none" strike="noStrike" kern="1200" cap="none" spc="-15" normalizeH="0" baseline="0" noProof="0" dirty="0">
                <a:ln>
                  <a:noFill/>
                </a:ln>
                <a:solidFill>
                  <a:srgbClr val="FFFFFF"/>
                </a:solidFill>
                <a:effectLst/>
                <a:uLnTx/>
                <a:uFillTx/>
                <a:latin typeface="Carlito"/>
                <a:ea typeface="+mn-ea"/>
                <a:cs typeface="Carlito"/>
              </a:rPr>
              <a:t>g</a:t>
            </a:r>
            <a:r>
              <a:rPr kumimoji="0" sz="1400" b="0" i="0" u="none" strike="noStrike" kern="1200" cap="none" spc="0" normalizeH="0" baseline="0" noProof="0" dirty="0">
                <a:ln>
                  <a:noFill/>
                </a:ln>
                <a:solidFill>
                  <a:srgbClr val="FFFFFF"/>
                </a:solidFill>
                <a:effectLst/>
                <a:uLnTx/>
                <a:uFillTx/>
                <a:latin typeface="Carlito"/>
                <a:ea typeface="+mn-ea"/>
                <a:cs typeface="Carlito"/>
              </a:rPr>
              <a:t>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6" name="object 36"/>
          <p:cNvGrpSpPr/>
          <p:nvPr/>
        </p:nvGrpSpPr>
        <p:grpSpPr>
          <a:xfrm>
            <a:off x="1151889" y="3248914"/>
            <a:ext cx="10048240" cy="3425190"/>
            <a:chOff x="1151889" y="3248914"/>
            <a:chExt cx="10048240" cy="3425190"/>
          </a:xfrm>
        </p:grpSpPr>
        <p:sp>
          <p:nvSpPr>
            <p:cNvPr id="37" name="object 37"/>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409443" y="5737860"/>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409443" y="5737860"/>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bject 41"/>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2" name="object 42"/>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8" name="object 48"/>
          <p:cNvSpPr/>
          <p:nvPr/>
        </p:nvSpPr>
        <p:spPr>
          <a:xfrm>
            <a:off x="1181861" y="4815666"/>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1009903" y="4698492"/>
            <a:ext cx="1636395" cy="848360"/>
          </a:xfrm>
          <a:prstGeom prst="rect">
            <a:avLst/>
          </a:prstGeom>
        </p:spPr>
        <p:txBody>
          <a:bodyPr vert="horz" wrap="square" lIns="0" tIns="12700" rIns="0" bIns="0" rtlCol="0">
            <a:spAutoFit/>
          </a:bodyPr>
          <a:lstStyle/>
          <a:p>
            <a:pPr marL="1270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0" name="object 50"/>
          <p:cNvGrpSpPr/>
          <p:nvPr/>
        </p:nvGrpSpPr>
        <p:grpSpPr>
          <a:xfrm>
            <a:off x="1146047" y="2955035"/>
            <a:ext cx="1500505" cy="1507490"/>
            <a:chOff x="1146047" y="2955035"/>
            <a:chExt cx="1500505" cy="1507490"/>
          </a:xfrm>
        </p:grpSpPr>
        <p:sp>
          <p:nvSpPr>
            <p:cNvPr id="51" name="object 51"/>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object 53"/>
          <p:cNvSpPr txBox="1"/>
          <p:nvPr/>
        </p:nvSpPr>
        <p:spPr>
          <a:xfrm>
            <a:off x="1146047" y="4131564"/>
            <a:ext cx="1016635" cy="330835"/>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Excel</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4" name="object 54"/>
          <p:cNvGrpSpPr/>
          <p:nvPr/>
        </p:nvGrpSpPr>
        <p:grpSpPr>
          <a:xfrm>
            <a:off x="2128647" y="3388995"/>
            <a:ext cx="2704465" cy="2129790"/>
            <a:chOff x="2128647" y="3388995"/>
            <a:chExt cx="2704465" cy="2129790"/>
          </a:xfrm>
        </p:grpSpPr>
        <p:sp>
          <p:nvSpPr>
            <p:cNvPr id="55" name="object 55"/>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object 58"/>
          <p:cNvSpPr txBox="1"/>
          <p:nvPr/>
        </p:nvSpPr>
        <p:spPr>
          <a:xfrm>
            <a:off x="3647059" y="4857750"/>
            <a:ext cx="1061085"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9" name="object 59"/>
          <p:cNvGrpSpPr/>
          <p:nvPr/>
        </p:nvGrpSpPr>
        <p:grpSpPr>
          <a:xfrm>
            <a:off x="3592829" y="1749298"/>
            <a:ext cx="2608580" cy="4211955"/>
            <a:chOff x="3592829" y="1749298"/>
            <a:chExt cx="2608580" cy="4211955"/>
          </a:xfrm>
        </p:grpSpPr>
        <p:sp>
          <p:nvSpPr>
            <p:cNvPr id="60" name="object 60"/>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716779" y="1755648"/>
              <a:ext cx="1478280" cy="2908300"/>
            </a:xfrm>
            <a:custGeom>
              <a:avLst/>
              <a:gdLst/>
              <a:ahLst/>
              <a:cxnLst/>
              <a:rect l="l" t="t" r="r" b="b"/>
              <a:pathLst>
                <a:path w="1478279" h="2908300">
                  <a:moveTo>
                    <a:pt x="1478279" y="0"/>
                  </a:moveTo>
                  <a:lnTo>
                    <a:pt x="0" y="0"/>
                  </a:lnTo>
                  <a:lnTo>
                    <a:pt x="0" y="2907791"/>
                  </a:lnTo>
                  <a:lnTo>
                    <a:pt x="1478279" y="2907791"/>
                  </a:lnTo>
                  <a:lnTo>
                    <a:pt x="1478279"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4716779" y="1755648"/>
              <a:ext cx="1478280" cy="2908300"/>
            </a:xfrm>
            <a:custGeom>
              <a:avLst/>
              <a:gdLst/>
              <a:ahLst/>
              <a:cxnLst/>
              <a:rect l="l" t="t" r="r" b="b"/>
              <a:pathLst>
                <a:path w="1478279" h="2908300">
                  <a:moveTo>
                    <a:pt x="0" y="2907791"/>
                  </a:moveTo>
                  <a:lnTo>
                    <a:pt x="1478279" y="2907791"/>
                  </a:lnTo>
                  <a:lnTo>
                    <a:pt x="1478279"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bject 63"/>
          <p:cNvSpPr txBox="1"/>
          <p:nvPr/>
        </p:nvSpPr>
        <p:spPr>
          <a:xfrm>
            <a:off x="4847971" y="1773758"/>
            <a:ext cx="1218565" cy="848994"/>
          </a:xfrm>
          <a:prstGeom prst="rect">
            <a:avLst/>
          </a:prstGeom>
        </p:spPr>
        <p:txBody>
          <a:bodyPr vert="horz" wrap="square" lIns="0" tIns="12700" rIns="0" bIns="0" rtlCol="0">
            <a:spAutoFit/>
          </a:bodyPr>
          <a:lstStyle/>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4" name="object 64"/>
          <p:cNvSpPr/>
          <p:nvPr/>
        </p:nvSpPr>
        <p:spPr>
          <a:xfrm>
            <a:off x="4817364" y="2799588"/>
            <a:ext cx="1285240" cy="330835"/>
          </a:xfrm>
          <a:custGeom>
            <a:avLst/>
            <a:gdLst/>
            <a:ahLst/>
            <a:cxnLst/>
            <a:rect l="l" t="t" r="r" b="b"/>
            <a:pathLst>
              <a:path w="1285239" h="330835">
                <a:moveTo>
                  <a:pt x="1284732" y="0"/>
                </a:moveTo>
                <a:lnTo>
                  <a:pt x="0" y="0"/>
                </a:lnTo>
                <a:lnTo>
                  <a:pt x="0" y="330708"/>
                </a:lnTo>
                <a:lnTo>
                  <a:pt x="1284732" y="330708"/>
                </a:lnTo>
                <a:lnTo>
                  <a:pt x="128473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817364" y="2799588"/>
            <a:ext cx="1285240" cy="330835"/>
          </a:xfrm>
          <a:prstGeom prst="rect">
            <a:avLst/>
          </a:prstGeom>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Canvas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6" name="object 66"/>
          <p:cNvGrpSpPr/>
          <p:nvPr/>
        </p:nvGrpSpPr>
        <p:grpSpPr>
          <a:xfrm>
            <a:off x="4811014" y="3223005"/>
            <a:ext cx="1291590" cy="1326515"/>
            <a:chOff x="4811014" y="3223005"/>
            <a:chExt cx="1291590" cy="1326515"/>
          </a:xfrm>
        </p:grpSpPr>
        <p:sp>
          <p:nvSpPr>
            <p:cNvPr id="67" name="object 67"/>
            <p:cNvSpPr/>
            <p:nvPr/>
          </p:nvSpPr>
          <p:spPr>
            <a:xfrm>
              <a:off x="4817364" y="3229355"/>
              <a:ext cx="1278890" cy="330835"/>
            </a:xfrm>
            <a:custGeom>
              <a:avLst/>
              <a:gdLst/>
              <a:ahLst/>
              <a:cxnLst/>
              <a:rect l="l" t="t" r="r" b="b"/>
              <a:pathLst>
                <a:path w="1278889" h="330835">
                  <a:moveTo>
                    <a:pt x="1278636" y="0"/>
                  </a:moveTo>
                  <a:lnTo>
                    <a:pt x="0" y="0"/>
                  </a:lnTo>
                  <a:lnTo>
                    <a:pt x="0" y="330708"/>
                  </a:lnTo>
                  <a:lnTo>
                    <a:pt x="1278636" y="330708"/>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4817364" y="3229355"/>
              <a:ext cx="1278890" cy="330835"/>
            </a:xfrm>
            <a:custGeom>
              <a:avLst/>
              <a:gdLst/>
              <a:ahLst/>
              <a:cxnLst/>
              <a:rect l="l" t="t" r="r" b="b"/>
              <a:pathLst>
                <a:path w="1278889" h="330835">
                  <a:moveTo>
                    <a:pt x="0" y="330708"/>
                  </a:moveTo>
                  <a:lnTo>
                    <a:pt x="1278636" y="330708"/>
                  </a:lnTo>
                  <a:lnTo>
                    <a:pt x="1278636"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4817364" y="3637787"/>
              <a:ext cx="1278890" cy="905510"/>
            </a:xfrm>
            <a:custGeom>
              <a:avLst/>
              <a:gdLst/>
              <a:ahLst/>
              <a:cxnLst/>
              <a:rect l="l" t="t" r="r" b="b"/>
              <a:pathLst>
                <a:path w="1278889" h="905510">
                  <a:moveTo>
                    <a:pt x="1278636" y="0"/>
                  </a:moveTo>
                  <a:lnTo>
                    <a:pt x="0" y="0"/>
                  </a:lnTo>
                  <a:lnTo>
                    <a:pt x="0" y="905256"/>
                  </a:lnTo>
                  <a:lnTo>
                    <a:pt x="1278636" y="905256"/>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817364" y="3637787"/>
              <a:ext cx="1278890" cy="905510"/>
            </a:xfrm>
            <a:custGeom>
              <a:avLst/>
              <a:gdLst/>
              <a:ahLst/>
              <a:cxnLst/>
              <a:rect l="l" t="t" r="r" b="b"/>
              <a:pathLst>
                <a:path w="1278889" h="905510">
                  <a:moveTo>
                    <a:pt x="0" y="905256"/>
                  </a:moveTo>
                  <a:lnTo>
                    <a:pt x="1278636" y="905256"/>
                  </a:lnTo>
                  <a:lnTo>
                    <a:pt x="1278636" y="0"/>
                  </a:lnTo>
                  <a:lnTo>
                    <a:pt x="0" y="0"/>
                  </a:lnTo>
                  <a:lnTo>
                    <a:pt x="0" y="905256"/>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object 71"/>
          <p:cNvSpPr txBox="1"/>
          <p:nvPr/>
        </p:nvSpPr>
        <p:spPr>
          <a:xfrm>
            <a:off x="4896739" y="3809745"/>
            <a:ext cx="890269" cy="54419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0000"/>
                </a:solidFill>
                <a:effectLst/>
                <a:uLnTx/>
                <a:uFillTx/>
                <a:latin typeface="Carlito"/>
                <a:ea typeface="+mn-ea"/>
                <a:cs typeface="Carlito"/>
              </a:rPr>
              <a:t>AD </a:t>
            </a: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100" b="0" i="0" u="none" strike="noStrike" kern="1200" cap="none" spc="0" normalizeH="0" baseline="0" noProof="0" dirty="0">
                <a:ln>
                  <a:noFill/>
                </a:ln>
                <a:solidFill>
                  <a:srgbClr val="FFFFFF"/>
                </a:solidFill>
                <a:effectLst/>
                <a:uLnTx/>
                <a:uFillTx/>
                <a:latin typeface="Carlito"/>
                <a:ea typeface="+mn-ea"/>
                <a:cs typeface="Carlito"/>
              </a:rPr>
              <a:t>Makers:</a:t>
            </a:r>
            <a:r>
              <a:rPr kumimoji="0" sz="1100" b="0" i="0" u="none" strike="noStrike" kern="1200" cap="none" spc="-9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Admin  Users:</a:t>
            </a:r>
            <a:r>
              <a:rPr kumimoji="0" sz="1100" b="0" i="0" u="none" strike="noStrike" kern="1200" cap="none" spc="-3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2" name="object 72"/>
          <p:cNvGrpSpPr/>
          <p:nvPr/>
        </p:nvGrpSpPr>
        <p:grpSpPr>
          <a:xfrm>
            <a:off x="6187185" y="1749298"/>
            <a:ext cx="2826385" cy="2921000"/>
            <a:chOff x="6187185" y="1749298"/>
            <a:chExt cx="2826385" cy="2921000"/>
          </a:xfrm>
        </p:grpSpPr>
        <p:sp>
          <p:nvSpPr>
            <p:cNvPr id="73" name="object 73"/>
            <p:cNvSpPr/>
            <p:nvPr/>
          </p:nvSpPr>
          <p:spPr>
            <a:xfrm>
              <a:off x="6193535" y="1755648"/>
              <a:ext cx="2813685" cy="2908300"/>
            </a:xfrm>
            <a:custGeom>
              <a:avLst/>
              <a:gdLst/>
              <a:ahLst/>
              <a:cxnLst/>
              <a:rect l="l" t="t" r="r" b="b"/>
              <a:pathLst>
                <a:path w="2813684" h="2908300">
                  <a:moveTo>
                    <a:pt x="2813304" y="0"/>
                  </a:moveTo>
                  <a:lnTo>
                    <a:pt x="0" y="0"/>
                  </a:lnTo>
                  <a:lnTo>
                    <a:pt x="0" y="2907791"/>
                  </a:lnTo>
                  <a:lnTo>
                    <a:pt x="2813304" y="2907791"/>
                  </a:lnTo>
                  <a:lnTo>
                    <a:pt x="2813304"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6193535" y="1755648"/>
              <a:ext cx="2813685" cy="2908300"/>
            </a:xfrm>
            <a:custGeom>
              <a:avLst/>
              <a:gdLst/>
              <a:ahLst/>
              <a:cxnLst/>
              <a:rect l="l" t="t" r="r" b="b"/>
              <a:pathLst>
                <a:path w="2813684" h="2908300">
                  <a:moveTo>
                    <a:pt x="0" y="2907791"/>
                  </a:moveTo>
                  <a:lnTo>
                    <a:pt x="2813304" y="2907791"/>
                  </a:lnTo>
                  <a:lnTo>
                    <a:pt x="2813304"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5" name="object 75"/>
          <p:cNvSpPr txBox="1"/>
          <p:nvPr/>
        </p:nvSpPr>
        <p:spPr>
          <a:xfrm>
            <a:off x="6990968"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6" name="object 76"/>
          <p:cNvGrpSpPr/>
          <p:nvPr/>
        </p:nvGrpSpPr>
        <p:grpSpPr>
          <a:xfrm>
            <a:off x="6286246" y="3631438"/>
            <a:ext cx="2666365" cy="913765"/>
            <a:chOff x="6286246" y="3631438"/>
            <a:chExt cx="2666365" cy="913765"/>
          </a:xfrm>
        </p:grpSpPr>
        <p:sp>
          <p:nvSpPr>
            <p:cNvPr id="77" name="object 77"/>
            <p:cNvSpPr/>
            <p:nvPr/>
          </p:nvSpPr>
          <p:spPr>
            <a:xfrm>
              <a:off x="6292596" y="3637788"/>
              <a:ext cx="2653665" cy="901065"/>
            </a:xfrm>
            <a:custGeom>
              <a:avLst/>
              <a:gdLst/>
              <a:ahLst/>
              <a:cxnLst/>
              <a:rect l="l" t="t" r="r" b="b"/>
              <a:pathLst>
                <a:path w="2653665" h="901064">
                  <a:moveTo>
                    <a:pt x="2653283" y="0"/>
                  </a:moveTo>
                  <a:lnTo>
                    <a:pt x="0" y="0"/>
                  </a:lnTo>
                  <a:lnTo>
                    <a:pt x="0" y="900684"/>
                  </a:lnTo>
                  <a:lnTo>
                    <a:pt x="2653283" y="900684"/>
                  </a:lnTo>
                  <a:lnTo>
                    <a:pt x="2653283"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6292596" y="3637788"/>
              <a:ext cx="2653665" cy="901065"/>
            </a:xfrm>
            <a:custGeom>
              <a:avLst/>
              <a:gdLst/>
              <a:ahLst/>
              <a:cxnLst/>
              <a:rect l="l" t="t" r="r" b="b"/>
              <a:pathLst>
                <a:path w="2653665" h="901064">
                  <a:moveTo>
                    <a:pt x="0" y="900684"/>
                  </a:moveTo>
                  <a:lnTo>
                    <a:pt x="2653283" y="900684"/>
                  </a:lnTo>
                  <a:lnTo>
                    <a:pt x="2653283" y="0"/>
                  </a:lnTo>
                  <a:lnTo>
                    <a:pt x="0" y="0"/>
                  </a:lnTo>
                  <a:lnTo>
                    <a:pt x="0" y="900684"/>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9" name="object 79"/>
          <p:cNvSpPr txBox="1"/>
          <p:nvPr/>
        </p:nvSpPr>
        <p:spPr>
          <a:xfrm>
            <a:off x="6372605" y="3639692"/>
            <a:ext cx="1859914" cy="88011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200" b="0" i="0" u="none" strike="noStrike" kern="1200" cap="none" spc="0" normalizeH="0" baseline="0" noProof="0" dirty="0">
                <a:ln>
                  <a:noFill/>
                </a:ln>
                <a:solidFill>
                  <a:srgbClr val="FF0000"/>
                </a:solidFill>
                <a:effectLst/>
                <a:uLnTx/>
                <a:uFillTx/>
                <a:latin typeface="Carlito"/>
                <a:ea typeface="+mn-ea"/>
                <a:cs typeface="Carlito"/>
              </a:rPr>
              <a:t>by </a:t>
            </a:r>
            <a:r>
              <a:rPr kumimoji="0" sz="1200" b="0" i="0" u="none" strike="noStrike" kern="1200" cap="none" spc="-5" normalizeH="0" baseline="0" noProof="0" dirty="0">
                <a:ln>
                  <a:noFill/>
                </a:ln>
                <a:solidFill>
                  <a:srgbClr val="FF0000"/>
                </a:solidFill>
                <a:effectLst/>
                <a:uLnTx/>
                <a:uFillTx/>
                <a:latin typeface="Carlito"/>
                <a:ea typeface="+mn-ea"/>
                <a:cs typeface="Carlito"/>
              </a:rPr>
              <a:t>CDS (AD</a:t>
            </a:r>
            <a:r>
              <a:rPr kumimoji="0" sz="1200" b="0" i="0" u="none" strike="noStrike" kern="1200" cap="none" spc="-90" normalizeH="0" baseline="0" noProof="0" dirty="0">
                <a:ln>
                  <a:noFill/>
                </a:ln>
                <a:solidFill>
                  <a:srgbClr val="FF0000"/>
                </a:solidFill>
                <a:effectLst/>
                <a:uLnTx/>
                <a:uFillTx/>
                <a:latin typeface="Carlito"/>
                <a:ea typeface="+mn-ea"/>
                <a:cs typeface="Carlito"/>
              </a:rPr>
              <a:t> </a:t>
            </a:r>
            <a:r>
              <a:rPr kumimoji="0" sz="1200" b="0" i="0" u="none" strike="noStrike" kern="1200" cap="none" spc="-5" normalizeH="0" baseline="0" noProof="0" dirty="0">
                <a:ln>
                  <a:noFill/>
                </a:ln>
                <a:solidFill>
                  <a:srgbClr val="FF0000"/>
                </a:solidFill>
                <a:effectLst/>
                <a:uLnTx/>
                <a:uFillTx/>
                <a:latin typeface="Carlito"/>
                <a:ea typeface="+mn-ea"/>
                <a:cs typeface="Carlito"/>
              </a:rPr>
              <a:t>Groups)  </a:t>
            </a:r>
            <a:r>
              <a:rPr kumimoji="0" sz="1100" b="0" i="0" u="none" strike="noStrike" kern="1200" cap="none" spc="0"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5" normalizeH="0" baseline="0" noProof="0" dirty="0">
                <a:ln>
                  <a:noFill/>
                </a:ln>
                <a:solidFill>
                  <a:srgbClr val="FFFFFF"/>
                </a:solidFill>
                <a:effectLst/>
                <a:uLnTx/>
                <a:uFillTx/>
                <a:latin typeface="Carlito"/>
                <a:ea typeface="+mn-ea"/>
                <a:cs typeface="Carlito"/>
              </a:rPr>
              <a:t>Admin: </a:t>
            </a:r>
            <a:r>
              <a:rPr kumimoji="0" sz="1100" b="0" i="0" u="none" strike="noStrike" kern="1200" cap="none" spc="0" normalizeH="0" baseline="0" noProof="0" dirty="0">
                <a:ln>
                  <a:noFill/>
                </a:ln>
                <a:solidFill>
                  <a:srgbClr val="FFFFFF"/>
                </a:solidFill>
                <a:effectLst/>
                <a:uLnTx/>
                <a:uFillTx/>
                <a:latin typeface="Carlito"/>
                <a:ea typeface="+mn-ea"/>
                <a:cs typeface="Carlito"/>
              </a:rPr>
              <a:t>Creator  </a:t>
            </a:r>
            <a:r>
              <a:rPr kumimoji="0" sz="1100" b="0" i="0" u="none" strike="noStrike" kern="1200" cap="none" spc="-5"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0" normalizeH="0" baseline="0" noProof="0" dirty="0">
                <a:ln>
                  <a:noFill/>
                </a:ln>
                <a:solidFill>
                  <a:srgbClr val="FFFFFF"/>
                </a:solidFill>
                <a:effectLst/>
                <a:uLnTx/>
                <a:uFillTx/>
                <a:latin typeface="Carlito"/>
                <a:ea typeface="+mn-ea"/>
                <a:cs typeface="Carlito"/>
              </a:rPr>
              <a:t>Makers: None  </a:t>
            </a:r>
            <a:r>
              <a:rPr kumimoji="0" sz="1100" b="0" i="0" u="none" strike="noStrike" kern="1200" cap="none" spc="-5" normalizeH="0" baseline="0" noProof="0" dirty="0">
                <a:ln>
                  <a:noFill/>
                </a:ln>
                <a:solidFill>
                  <a:srgbClr val="FFFFFF"/>
                </a:solidFill>
                <a:effectLst/>
                <a:uLnTx/>
                <a:uFillTx/>
                <a:latin typeface="Carlito"/>
                <a:ea typeface="+mn-ea"/>
                <a:cs typeface="Carlito"/>
              </a:rPr>
              <a:t>System Customizer:</a:t>
            </a:r>
            <a:r>
              <a:rPr kumimoji="0" sz="1100" b="0" i="0" u="none" strike="noStrike" kern="1200" cap="none" spc="-6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CDS User:</a:t>
            </a:r>
            <a:r>
              <a:rPr kumimoji="0" sz="1100" b="0" i="0" u="none" strike="noStrike" kern="1200" cap="none" spc="-4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0" name="object 80"/>
          <p:cNvGrpSpPr/>
          <p:nvPr/>
        </p:nvGrpSpPr>
        <p:grpSpPr>
          <a:xfrm>
            <a:off x="2146045" y="2808477"/>
            <a:ext cx="5217160" cy="640080"/>
            <a:chOff x="2146045" y="2808477"/>
            <a:chExt cx="5217160" cy="640080"/>
          </a:xfrm>
        </p:grpSpPr>
        <p:sp>
          <p:nvSpPr>
            <p:cNvPr id="81" name="object 81"/>
            <p:cNvSpPr/>
            <p:nvPr/>
          </p:nvSpPr>
          <p:spPr>
            <a:xfrm>
              <a:off x="2146045" y="2965957"/>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6292595" y="2814827"/>
              <a:ext cx="1064260" cy="332740"/>
            </a:xfrm>
            <a:custGeom>
              <a:avLst/>
              <a:gdLst/>
              <a:ahLst/>
              <a:cxnLst/>
              <a:rect l="l" t="t" r="r" b="b"/>
              <a:pathLst>
                <a:path w="1064259" h="332739">
                  <a:moveTo>
                    <a:pt x="1063752" y="0"/>
                  </a:moveTo>
                  <a:lnTo>
                    <a:pt x="0" y="0"/>
                  </a:lnTo>
                  <a:lnTo>
                    <a:pt x="0" y="332232"/>
                  </a:lnTo>
                  <a:lnTo>
                    <a:pt x="1063752" y="332232"/>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6292595" y="2814827"/>
              <a:ext cx="1064260" cy="332740"/>
            </a:xfrm>
            <a:custGeom>
              <a:avLst/>
              <a:gdLst/>
              <a:ahLst/>
              <a:cxnLst/>
              <a:rect l="l" t="t" r="r" b="b"/>
              <a:pathLst>
                <a:path w="1064259" h="332739">
                  <a:moveTo>
                    <a:pt x="0" y="332232"/>
                  </a:moveTo>
                  <a:lnTo>
                    <a:pt x="1063752" y="332232"/>
                  </a:lnTo>
                  <a:lnTo>
                    <a:pt x="1063752"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object 84"/>
          <p:cNvSpPr txBox="1"/>
          <p:nvPr/>
        </p:nvSpPr>
        <p:spPr>
          <a:xfrm>
            <a:off x="6424929" y="2868548"/>
            <a:ext cx="8001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0" normalizeH="0" baseline="0" noProof="0" dirty="0">
                <a:ln>
                  <a:noFill/>
                </a:ln>
                <a:solidFill>
                  <a:srgbClr val="FFFFFF"/>
                </a:solidFill>
                <a:effectLst/>
                <a:uLnTx/>
                <a:uFillTx/>
                <a:latin typeface="Carlito"/>
                <a:ea typeface="+mn-ea"/>
                <a:cs typeface="Carlito"/>
              </a:rPr>
              <a:t>Canvas</a:t>
            </a:r>
            <a:r>
              <a:rPr kumimoji="0" sz="1200" b="0" i="0" u="none" strike="noStrike" kern="1200" cap="none" spc="-65" normalizeH="0" baseline="0" noProof="0" dirty="0">
                <a:ln>
                  <a:noFill/>
                </a:ln>
                <a:solidFill>
                  <a:srgbClr val="FFFFFF"/>
                </a:solidFill>
                <a:effectLst/>
                <a:uLnTx/>
                <a:uFillTx/>
                <a:latin typeface="Carlito"/>
                <a:ea typeface="+mn-ea"/>
                <a:cs typeface="Carlito"/>
              </a:rPr>
              <a:t> </a:t>
            </a:r>
            <a:r>
              <a:rPr kumimoji="0" sz="1200" b="0" i="0" u="none" strike="noStrike" kern="1200" cap="none" spc="0" normalizeH="0" baseline="0" noProof="0" dirty="0">
                <a:ln>
                  <a:noFill/>
                </a:ln>
                <a:solidFill>
                  <a:srgbClr val="FFFFFF"/>
                </a:solidFill>
                <a:effectLst/>
                <a:uLnTx/>
                <a:uFillTx/>
                <a:latin typeface="Carlito"/>
                <a:ea typeface="+mn-ea"/>
                <a:cs typeface="Carlito"/>
              </a:rPr>
              <a:t>Apps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5" name="object 85"/>
          <p:cNvGrpSpPr/>
          <p:nvPr/>
        </p:nvGrpSpPr>
        <p:grpSpPr>
          <a:xfrm>
            <a:off x="6280150" y="3223005"/>
            <a:ext cx="1076960" cy="343535"/>
            <a:chOff x="6280150" y="3223005"/>
            <a:chExt cx="1076960" cy="343535"/>
          </a:xfrm>
        </p:grpSpPr>
        <p:sp>
          <p:nvSpPr>
            <p:cNvPr id="86" name="object 86"/>
            <p:cNvSpPr/>
            <p:nvPr/>
          </p:nvSpPr>
          <p:spPr>
            <a:xfrm>
              <a:off x="6286500" y="3229355"/>
              <a:ext cx="1064260" cy="330835"/>
            </a:xfrm>
            <a:custGeom>
              <a:avLst/>
              <a:gdLst/>
              <a:ahLst/>
              <a:cxnLst/>
              <a:rect l="l" t="t" r="r" b="b"/>
              <a:pathLst>
                <a:path w="1064259" h="330835">
                  <a:moveTo>
                    <a:pt x="1063752" y="0"/>
                  </a:moveTo>
                  <a:lnTo>
                    <a:pt x="0" y="0"/>
                  </a:lnTo>
                  <a:lnTo>
                    <a:pt x="0" y="330708"/>
                  </a:lnTo>
                  <a:lnTo>
                    <a:pt x="1063752" y="330708"/>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6286500" y="3229355"/>
              <a:ext cx="1064260" cy="330835"/>
            </a:xfrm>
            <a:custGeom>
              <a:avLst/>
              <a:gdLst/>
              <a:ahLst/>
              <a:cxnLst/>
              <a:rect l="l" t="t" r="r" b="b"/>
              <a:pathLst>
                <a:path w="1064259" h="330835">
                  <a:moveTo>
                    <a:pt x="0" y="330708"/>
                  </a:moveTo>
                  <a:lnTo>
                    <a:pt x="1063752" y="330708"/>
                  </a:lnTo>
                  <a:lnTo>
                    <a:pt x="1063752"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8" name="object 88"/>
          <p:cNvSpPr txBox="1"/>
          <p:nvPr/>
        </p:nvSpPr>
        <p:spPr>
          <a:xfrm>
            <a:off x="6630161" y="3282188"/>
            <a:ext cx="377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Fl</a:t>
            </a:r>
            <a:r>
              <a:rPr kumimoji="0" sz="1200" b="0" i="0" u="none" strike="noStrike" kern="1200" cap="none" spc="0" normalizeH="0" baseline="0" noProof="0" dirty="0">
                <a:ln>
                  <a:noFill/>
                </a:ln>
                <a:solidFill>
                  <a:srgbClr val="FFFFFF"/>
                </a:solidFill>
                <a:effectLst/>
                <a:uLnTx/>
                <a:uFillTx/>
                <a:latin typeface="Carlito"/>
                <a:ea typeface="+mn-ea"/>
                <a:cs typeface="Carlito"/>
              </a:rPr>
              <a:t>o</a:t>
            </a:r>
            <a:r>
              <a:rPr kumimoji="0" sz="1200" b="0" i="0" u="none" strike="noStrike" kern="1200" cap="none" spc="-20" normalizeH="0" baseline="0" noProof="0" dirty="0">
                <a:ln>
                  <a:noFill/>
                </a:ln>
                <a:solidFill>
                  <a:srgbClr val="FFFFFF"/>
                </a:solidFill>
                <a:effectLst/>
                <a:uLnTx/>
                <a:uFillTx/>
                <a:latin typeface="Carlito"/>
                <a:ea typeface="+mn-ea"/>
                <a:cs typeface="Carlito"/>
              </a:rPr>
              <a:t>w</a:t>
            </a:r>
            <a:r>
              <a:rPr kumimoji="0" sz="1200" b="0" i="0" u="none" strike="noStrike" kern="1200" cap="none" spc="0" normalizeH="0" baseline="0" noProof="0" dirty="0">
                <a:ln>
                  <a:noFill/>
                </a:ln>
                <a:solidFill>
                  <a:srgbClr val="FFFFFF"/>
                </a:solidFill>
                <a:effectLst/>
                <a:uLnTx/>
                <a:uFillTx/>
                <a:latin typeface="Carlito"/>
                <a:ea typeface="+mn-ea"/>
                <a:cs typeface="Carlito"/>
              </a:rPr>
              <a:t>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9" name="object 89"/>
          <p:cNvGrpSpPr/>
          <p:nvPr/>
        </p:nvGrpSpPr>
        <p:grpSpPr>
          <a:xfrm>
            <a:off x="7433818" y="2816098"/>
            <a:ext cx="1500505" cy="343535"/>
            <a:chOff x="7433818" y="2816098"/>
            <a:chExt cx="1500505" cy="343535"/>
          </a:xfrm>
        </p:grpSpPr>
        <p:sp>
          <p:nvSpPr>
            <p:cNvPr id="90" name="object 90"/>
            <p:cNvSpPr/>
            <p:nvPr/>
          </p:nvSpPr>
          <p:spPr>
            <a:xfrm>
              <a:off x="7440168" y="2822448"/>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7440168" y="2822448"/>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2" name="object 92"/>
          <p:cNvSpPr txBox="1"/>
          <p:nvPr/>
        </p:nvSpPr>
        <p:spPr>
          <a:xfrm>
            <a:off x="7628890" y="2883154"/>
            <a:ext cx="111061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Model Driven</a:t>
            </a:r>
            <a:r>
              <a:rPr kumimoji="0" sz="1100" b="0" i="0" u="none" strike="noStrike" kern="1200" cap="none" spc="-105" normalizeH="0" baseline="0" noProof="0" dirty="0">
                <a:ln>
                  <a:noFill/>
                </a:ln>
                <a:solidFill>
                  <a:srgbClr val="FFFFFF"/>
                </a:solidFill>
                <a:effectLst/>
                <a:uLnTx/>
                <a:uFillTx/>
                <a:latin typeface="Carlito"/>
                <a:ea typeface="+mn-ea"/>
                <a:cs typeface="Carlito"/>
              </a:rPr>
              <a:t> </a:t>
            </a:r>
            <a:r>
              <a:rPr kumimoji="0" sz="1100" b="0" i="0" u="none" strike="noStrike" kern="1200" cap="none" spc="-5" normalizeH="0" baseline="0" noProof="0" dirty="0">
                <a:ln>
                  <a:noFill/>
                </a:ln>
                <a:solidFill>
                  <a:srgbClr val="FFFFFF"/>
                </a:solidFill>
                <a:effectLst/>
                <a:uLnTx/>
                <a:uFillTx/>
                <a:latin typeface="Carlito"/>
                <a:ea typeface="+mn-ea"/>
                <a:cs typeface="Carlito"/>
              </a:rPr>
              <a:t>Apps</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3" name="object 93"/>
          <p:cNvGrpSpPr/>
          <p:nvPr/>
        </p:nvGrpSpPr>
        <p:grpSpPr>
          <a:xfrm>
            <a:off x="7433818" y="3221482"/>
            <a:ext cx="1500505" cy="343535"/>
            <a:chOff x="7433818" y="3221482"/>
            <a:chExt cx="1500505" cy="343535"/>
          </a:xfrm>
        </p:grpSpPr>
        <p:sp>
          <p:nvSpPr>
            <p:cNvPr id="94" name="object 94"/>
            <p:cNvSpPr/>
            <p:nvPr/>
          </p:nvSpPr>
          <p:spPr>
            <a:xfrm>
              <a:off x="7440168" y="3227832"/>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7440168" y="3227832"/>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6" name="object 96"/>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Active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Directory</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7" name="object 97"/>
          <p:cNvGrpSpPr/>
          <p:nvPr/>
        </p:nvGrpSpPr>
        <p:grpSpPr>
          <a:xfrm>
            <a:off x="1026922" y="2758185"/>
            <a:ext cx="1239520" cy="1223010"/>
            <a:chOff x="1026922" y="2758185"/>
            <a:chExt cx="1239520" cy="1223010"/>
          </a:xfrm>
        </p:grpSpPr>
        <p:sp>
          <p:nvSpPr>
            <p:cNvPr id="98" name="object 98"/>
            <p:cNvSpPr/>
            <p:nvPr/>
          </p:nvSpPr>
          <p:spPr>
            <a:xfrm>
              <a:off x="1033272" y="2764535"/>
              <a:ext cx="1226820" cy="1210310"/>
            </a:xfrm>
            <a:custGeom>
              <a:avLst/>
              <a:gdLst/>
              <a:ahLst/>
              <a:cxnLst/>
              <a:rect l="l" t="t" r="r" b="b"/>
              <a:pathLst>
                <a:path w="1226820" h="1210310">
                  <a:moveTo>
                    <a:pt x="613410"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7"/>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10" y="1210056"/>
                  </a:lnTo>
                  <a:lnTo>
                    <a:pt x="661355" y="1208235"/>
                  </a:lnTo>
                  <a:lnTo>
                    <a:pt x="708289" y="1202864"/>
                  </a:lnTo>
                  <a:lnTo>
                    <a:pt x="754077" y="1194076"/>
                  </a:lnTo>
                  <a:lnTo>
                    <a:pt x="798582" y="1182006"/>
                  </a:lnTo>
                  <a:lnTo>
                    <a:pt x="841668" y="1166788"/>
                  </a:lnTo>
                  <a:lnTo>
                    <a:pt x="883197" y="1148558"/>
                  </a:lnTo>
                  <a:lnTo>
                    <a:pt x="923035"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7"/>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object 99"/>
            <p:cNvSpPr/>
            <p:nvPr/>
          </p:nvSpPr>
          <p:spPr>
            <a:xfrm>
              <a:off x="1033272" y="2764535"/>
              <a:ext cx="1226820" cy="1210310"/>
            </a:xfrm>
            <a:custGeom>
              <a:avLst/>
              <a:gdLst/>
              <a:ahLst/>
              <a:cxnLst/>
              <a:rect l="l" t="t" r="r" b="b"/>
              <a:pathLst>
                <a:path w="1226820" h="1210310">
                  <a:moveTo>
                    <a:pt x="0" y="605027"/>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10"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7"/>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5" y="1127449"/>
                  </a:lnTo>
                  <a:lnTo>
                    <a:pt x="883197" y="1148558"/>
                  </a:lnTo>
                  <a:lnTo>
                    <a:pt x="841668" y="1166788"/>
                  </a:lnTo>
                  <a:lnTo>
                    <a:pt x="798582" y="1182006"/>
                  </a:lnTo>
                  <a:lnTo>
                    <a:pt x="754077" y="1194076"/>
                  </a:lnTo>
                  <a:lnTo>
                    <a:pt x="708289" y="1202864"/>
                  </a:lnTo>
                  <a:lnTo>
                    <a:pt x="661355" y="1208235"/>
                  </a:lnTo>
                  <a:lnTo>
                    <a:pt x="613410"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0" name="object 100"/>
          <p:cNvSpPr txBox="1"/>
          <p:nvPr/>
        </p:nvSpPr>
        <p:spPr>
          <a:xfrm>
            <a:off x="1357630" y="3067939"/>
            <a:ext cx="5765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a:t>
            </a:r>
            <a:r>
              <a:rPr kumimoji="0" sz="1800" b="0" i="0" u="none" strike="noStrike" kern="1200" cap="none" spc="-15" normalizeH="0" baseline="0" noProof="0" dirty="0">
                <a:ln>
                  <a:noFill/>
                </a:ln>
                <a:solidFill>
                  <a:srgbClr val="FFFFFF"/>
                </a:solidFill>
                <a:effectLst/>
                <a:uLnTx/>
                <a:uFillTx/>
                <a:latin typeface="Carlito"/>
                <a:ea typeface="+mn-ea"/>
                <a:cs typeface="Carlito"/>
              </a:rPr>
              <a:t>f</a:t>
            </a:r>
            <a:r>
              <a:rPr kumimoji="0" sz="1800" b="0" i="0" u="none" strike="noStrike" kern="1200" cap="none" spc="-5" normalizeH="0" baseline="0" noProof="0" dirty="0">
                <a:ln>
                  <a:noFill/>
                </a:ln>
                <a:solidFill>
                  <a:srgbClr val="FFFFFF"/>
                </a:solidFill>
                <a:effectLst/>
                <a:uLnTx/>
                <a:uFillTx/>
                <a:latin typeface="Carlito"/>
                <a:ea typeface="+mn-ea"/>
                <a:cs typeface="Carlito"/>
              </a:rPr>
              <a:t>fi</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2" name="object 102"/>
          <p:cNvGrpSpPr/>
          <p:nvPr/>
        </p:nvGrpSpPr>
        <p:grpSpPr>
          <a:xfrm>
            <a:off x="4843017" y="2771901"/>
            <a:ext cx="1239520" cy="1221740"/>
            <a:chOff x="4843017" y="2771901"/>
            <a:chExt cx="1239520" cy="1221740"/>
          </a:xfrm>
        </p:grpSpPr>
        <p:sp>
          <p:nvSpPr>
            <p:cNvPr id="103" name="object 103"/>
            <p:cNvSpPr/>
            <p:nvPr/>
          </p:nvSpPr>
          <p:spPr>
            <a:xfrm>
              <a:off x="4849367" y="2778251"/>
              <a:ext cx="1226820" cy="1209040"/>
            </a:xfrm>
            <a:custGeom>
              <a:avLst/>
              <a:gdLst/>
              <a:ahLst/>
              <a:cxnLst/>
              <a:rect l="l" t="t" r="r" b="b"/>
              <a:pathLst>
                <a:path w="1226820" h="1209039">
                  <a:moveTo>
                    <a:pt x="613410" y="0"/>
                  </a:moveTo>
                  <a:lnTo>
                    <a:pt x="565464" y="1817"/>
                  </a:lnTo>
                  <a:lnTo>
                    <a:pt x="518530" y="7181"/>
                  </a:lnTo>
                  <a:lnTo>
                    <a:pt x="472742" y="15957"/>
                  </a:lnTo>
                  <a:lnTo>
                    <a:pt x="428237" y="28010"/>
                  </a:lnTo>
                  <a:lnTo>
                    <a:pt x="385151" y="43207"/>
                  </a:lnTo>
                  <a:lnTo>
                    <a:pt x="343622" y="61413"/>
                  </a:lnTo>
                  <a:lnTo>
                    <a:pt x="303784" y="82493"/>
                  </a:lnTo>
                  <a:lnTo>
                    <a:pt x="265774" y="106314"/>
                  </a:lnTo>
                  <a:lnTo>
                    <a:pt x="229728" y="132741"/>
                  </a:lnTo>
                  <a:lnTo>
                    <a:pt x="195783" y="161640"/>
                  </a:lnTo>
                  <a:lnTo>
                    <a:pt x="164075" y="192876"/>
                  </a:lnTo>
                  <a:lnTo>
                    <a:pt x="134740" y="226316"/>
                  </a:lnTo>
                  <a:lnTo>
                    <a:pt x="107915" y="261824"/>
                  </a:lnTo>
                  <a:lnTo>
                    <a:pt x="83735" y="299268"/>
                  </a:lnTo>
                  <a:lnTo>
                    <a:pt x="62337" y="338512"/>
                  </a:lnTo>
                  <a:lnTo>
                    <a:pt x="43857" y="379422"/>
                  </a:lnTo>
                  <a:lnTo>
                    <a:pt x="28432" y="421864"/>
                  </a:lnTo>
                  <a:lnTo>
                    <a:pt x="16197" y="465704"/>
                  </a:lnTo>
                  <a:lnTo>
                    <a:pt x="7289" y="510807"/>
                  </a:lnTo>
                  <a:lnTo>
                    <a:pt x="1845" y="557039"/>
                  </a:lnTo>
                  <a:lnTo>
                    <a:pt x="0" y="604265"/>
                  </a:lnTo>
                  <a:lnTo>
                    <a:pt x="1845" y="651492"/>
                  </a:lnTo>
                  <a:lnTo>
                    <a:pt x="7289" y="697724"/>
                  </a:lnTo>
                  <a:lnTo>
                    <a:pt x="16197" y="742827"/>
                  </a:lnTo>
                  <a:lnTo>
                    <a:pt x="28432" y="786667"/>
                  </a:lnTo>
                  <a:lnTo>
                    <a:pt x="43857" y="829109"/>
                  </a:lnTo>
                  <a:lnTo>
                    <a:pt x="62337" y="870019"/>
                  </a:lnTo>
                  <a:lnTo>
                    <a:pt x="83735" y="909263"/>
                  </a:lnTo>
                  <a:lnTo>
                    <a:pt x="107915" y="946707"/>
                  </a:lnTo>
                  <a:lnTo>
                    <a:pt x="134740" y="982215"/>
                  </a:lnTo>
                  <a:lnTo>
                    <a:pt x="164075" y="1015655"/>
                  </a:lnTo>
                  <a:lnTo>
                    <a:pt x="195783" y="1046891"/>
                  </a:lnTo>
                  <a:lnTo>
                    <a:pt x="229728" y="1075790"/>
                  </a:lnTo>
                  <a:lnTo>
                    <a:pt x="265774" y="1102217"/>
                  </a:lnTo>
                  <a:lnTo>
                    <a:pt x="303784" y="1126038"/>
                  </a:lnTo>
                  <a:lnTo>
                    <a:pt x="343622" y="1147118"/>
                  </a:lnTo>
                  <a:lnTo>
                    <a:pt x="385151" y="1165324"/>
                  </a:lnTo>
                  <a:lnTo>
                    <a:pt x="428237" y="1180521"/>
                  </a:lnTo>
                  <a:lnTo>
                    <a:pt x="472742" y="1192574"/>
                  </a:lnTo>
                  <a:lnTo>
                    <a:pt x="518530" y="1201350"/>
                  </a:lnTo>
                  <a:lnTo>
                    <a:pt x="565464" y="1206714"/>
                  </a:lnTo>
                  <a:lnTo>
                    <a:pt x="613410" y="1208532"/>
                  </a:lnTo>
                  <a:lnTo>
                    <a:pt x="661355" y="1206714"/>
                  </a:lnTo>
                  <a:lnTo>
                    <a:pt x="708289" y="1201350"/>
                  </a:lnTo>
                  <a:lnTo>
                    <a:pt x="754077" y="1192574"/>
                  </a:lnTo>
                  <a:lnTo>
                    <a:pt x="798582" y="1180521"/>
                  </a:lnTo>
                  <a:lnTo>
                    <a:pt x="841668" y="1165324"/>
                  </a:lnTo>
                  <a:lnTo>
                    <a:pt x="883197" y="1147118"/>
                  </a:lnTo>
                  <a:lnTo>
                    <a:pt x="923036" y="1126038"/>
                  </a:lnTo>
                  <a:lnTo>
                    <a:pt x="961045" y="1102217"/>
                  </a:lnTo>
                  <a:lnTo>
                    <a:pt x="997091" y="1075790"/>
                  </a:lnTo>
                  <a:lnTo>
                    <a:pt x="1031036" y="1046891"/>
                  </a:lnTo>
                  <a:lnTo>
                    <a:pt x="1062744" y="1015655"/>
                  </a:lnTo>
                  <a:lnTo>
                    <a:pt x="1092079" y="982215"/>
                  </a:lnTo>
                  <a:lnTo>
                    <a:pt x="1118904" y="946707"/>
                  </a:lnTo>
                  <a:lnTo>
                    <a:pt x="1143084" y="909263"/>
                  </a:lnTo>
                  <a:lnTo>
                    <a:pt x="1164482" y="870019"/>
                  </a:lnTo>
                  <a:lnTo>
                    <a:pt x="1182962" y="829109"/>
                  </a:lnTo>
                  <a:lnTo>
                    <a:pt x="1198387" y="786667"/>
                  </a:lnTo>
                  <a:lnTo>
                    <a:pt x="1210622" y="742827"/>
                  </a:lnTo>
                  <a:lnTo>
                    <a:pt x="1219530" y="697724"/>
                  </a:lnTo>
                  <a:lnTo>
                    <a:pt x="1224974" y="651492"/>
                  </a:lnTo>
                  <a:lnTo>
                    <a:pt x="1226820" y="604265"/>
                  </a:lnTo>
                  <a:lnTo>
                    <a:pt x="1224974" y="557039"/>
                  </a:lnTo>
                  <a:lnTo>
                    <a:pt x="1219530" y="510807"/>
                  </a:lnTo>
                  <a:lnTo>
                    <a:pt x="1210622" y="465704"/>
                  </a:lnTo>
                  <a:lnTo>
                    <a:pt x="1198387" y="421864"/>
                  </a:lnTo>
                  <a:lnTo>
                    <a:pt x="1182962" y="379422"/>
                  </a:lnTo>
                  <a:lnTo>
                    <a:pt x="1164482" y="338512"/>
                  </a:lnTo>
                  <a:lnTo>
                    <a:pt x="1143084" y="299268"/>
                  </a:lnTo>
                  <a:lnTo>
                    <a:pt x="1118904" y="261824"/>
                  </a:lnTo>
                  <a:lnTo>
                    <a:pt x="1092079" y="226316"/>
                  </a:lnTo>
                  <a:lnTo>
                    <a:pt x="1062744" y="192876"/>
                  </a:lnTo>
                  <a:lnTo>
                    <a:pt x="1031036" y="161640"/>
                  </a:lnTo>
                  <a:lnTo>
                    <a:pt x="997091" y="132741"/>
                  </a:lnTo>
                  <a:lnTo>
                    <a:pt x="961045" y="106314"/>
                  </a:lnTo>
                  <a:lnTo>
                    <a:pt x="923036" y="82493"/>
                  </a:lnTo>
                  <a:lnTo>
                    <a:pt x="883197" y="61413"/>
                  </a:lnTo>
                  <a:lnTo>
                    <a:pt x="841668" y="43207"/>
                  </a:lnTo>
                  <a:lnTo>
                    <a:pt x="798582" y="28010"/>
                  </a:lnTo>
                  <a:lnTo>
                    <a:pt x="754077" y="15957"/>
                  </a:lnTo>
                  <a:lnTo>
                    <a:pt x="708289" y="7181"/>
                  </a:lnTo>
                  <a:lnTo>
                    <a:pt x="661355" y="1817"/>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bject 104"/>
            <p:cNvSpPr/>
            <p:nvPr/>
          </p:nvSpPr>
          <p:spPr>
            <a:xfrm>
              <a:off x="4849367" y="2778251"/>
              <a:ext cx="1226820" cy="1209040"/>
            </a:xfrm>
            <a:custGeom>
              <a:avLst/>
              <a:gdLst/>
              <a:ahLst/>
              <a:cxnLst/>
              <a:rect l="l" t="t" r="r" b="b"/>
              <a:pathLst>
                <a:path w="1226820" h="1209039">
                  <a:moveTo>
                    <a:pt x="0" y="604265"/>
                  </a:moveTo>
                  <a:lnTo>
                    <a:pt x="1845" y="557039"/>
                  </a:lnTo>
                  <a:lnTo>
                    <a:pt x="7289" y="510807"/>
                  </a:lnTo>
                  <a:lnTo>
                    <a:pt x="16197" y="465704"/>
                  </a:lnTo>
                  <a:lnTo>
                    <a:pt x="28432" y="421864"/>
                  </a:lnTo>
                  <a:lnTo>
                    <a:pt x="43857" y="379422"/>
                  </a:lnTo>
                  <a:lnTo>
                    <a:pt x="62337" y="338512"/>
                  </a:lnTo>
                  <a:lnTo>
                    <a:pt x="83735" y="299268"/>
                  </a:lnTo>
                  <a:lnTo>
                    <a:pt x="107915" y="261824"/>
                  </a:lnTo>
                  <a:lnTo>
                    <a:pt x="134740" y="226316"/>
                  </a:lnTo>
                  <a:lnTo>
                    <a:pt x="164075" y="192876"/>
                  </a:lnTo>
                  <a:lnTo>
                    <a:pt x="195783" y="161640"/>
                  </a:lnTo>
                  <a:lnTo>
                    <a:pt x="229728" y="132741"/>
                  </a:lnTo>
                  <a:lnTo>
                    <a:pt x="265774" y="106314"/>
                  </a:lnTo>
                  <a:lnTo>
                    <a:pt x="303784" y="82493"/>
                  </a:lnTo>
                  <a:lnTo>
                    <a:pt x="343622" y="61413"/>
                  </a:lnTo>
                  <a:lnTo>
                    <a:pt x="385151" y="43207"/>
                  </a:lnTo>
                  <a:lnTo>
                    <a:pt x="428237" y="28010"/>
                  </a:lnTo>
                  <a:lnTo>
                    <a:pt x="472742" y="15957"/>
                  </a:lnTo>
                  <a:lnTo>
                    <a:pt x="518530" y="7181"/>
                  </a:lnTo>
                  <a:lnTo>
                    <a:pt x="565464" y="1817"/>
                  </a:lnTo>
                  <a:lnTo>
                    <a:pt x="613410" y="0"/>
                  </a:lnTo>
                  <a:lnTo>
                    <a:pt x="661355" y="1817"/>
                  </a:lnTo>
                  <a:lnTo>
                    <a:pt x="708289" y="7181"/>
                  </a:lnTo>
                  <a:lnTo>
                    <a:pt x="754077" y="15957"/>
                  </a:lnTo>
                  <a:lnTo>
                    <a:pt x="798582" y="28010"/>
                  </a:lnTo>
                  <a:lnTo>
                    <a:pt x="841668" y="43207"/>
                  </a:lnTo>
                  <a:lnTo>
                    <a:pt x="883197" y="61413"/>
                  </a:lnTo>
                  <a:lnTo>
                    <a:pt x="923036" y="82493"/>
                  </a:lnTo>
                  <a:lnTo>
                    <a:pt x="961045" y="106314"/>
                  </a:lnTo>
                  <a:lnTo>
                    <a:pt x="997091" y="132741"/>
                  </a:lnTo>
                  <a:lnTo>
                    <a:pt x="1031036" y="161640"/>
                  </a:lnTo>
                  <a:lnTo>
                    <a:pt x="1062744" y="192876"/>
                  </a:lnTo>
                  <a:lnTo>
                    <a:pt x="1092079" y="226316"/>
                  </a:lnTo>
                  <a:lnTo>
                    <a:pt x="1118904" y="261824"/>
                  </a:lnTo>
                  <a:lnTo>
                    <a:pt x="1143084" y="299268"/>
                  </a:lnTo>
                  <a:lnTo>
                    <a:pt x="1164482" y="338512"/>
                  </a:lnTo>
                  <a:lnTo>
                    <a:pt x="1182962" y="379422"/>
                  </a:lnTo>
                  <a:lnTo>
                    <a:pt x="1198387" y="421864"/>
                  </a:lnTo>
                  <a:lnTo>
                    <a:pt x="1210622" y="465704"/>
                  </a:lnTo>
                  <a:lnTo>
                    <a:pt x="1219530" y="510807"/>
                  </a:lnTo>
                  <a:lnTo>
                    <a:pt x="1224974" y="557039"/>
                  </a:lnTo>
                  <a:lnTo>
                    <a:pt x="1226820" y="604265"/>
                  </a:lnTo>
                  <a:lnTo>
                    <a:pt x="1224974" y="651492"/>
                  </a:lnTo>
                  <a:lnTo>
                    <a:pt x="1219530" y="697724"/>
                  </a:lnTo>
                  <a:lnTo>
                    <a:pt x="1210622" y="742827"/>
                  </a:lnTo>
                  <a:lnTo>
                    <a:pt x="1198387" y="786667"/>
                  </a:lnTo>
                  <a:lnTo>
                    <a:pt x="1182962" y="829109"/>
                  </a:lnTo>
                  <a:lnTo>
                    <a:pt x="1164482" y="870019"/>
                  </a:lnTo>
                  <a:lnTo>
                    <a:pt x="1143084" y="909263"/>
                  </a:lnTo>
                  <a:lnTo>
                    <a:pt x="1118904" y="946707"/>
                  </a:lnTo>
                  <a:lnTo>
                    <a:pt x="1092079" y="982215"/>
                  </a:lnTo>
                  <a:lnTo>
                    <a:pt x="1062744" y="1015655"/>
                  </a:lnTo>
                  <a:lnTo>
                    <a:pt x="1031036" y="1046891"/>
                  </a:lnTo>
                  <a:lnTo>
                    <a:pt x="997091" y="1075790"/>
                  </a:lnTo>
                  <a:lnTo>
                    <a:pt x="961045" y="1102217"/>
                  </a:lnTo>
                  <a:lnTo>
                    <a:pt x="923036" y="1126038"/>
                  </a:lnTo>
                  <a:lnTo>
                    <a:pt x="883197" y="1147118"/>
                  </a:lnTo>
                  <a:lnTo>
                    <a:pt x="841668" y="1165324"/>
                  </a:lnTo>
                  <a:lnTo>
                    <a:pt x="798582" y="1180521"/>
                  </a:lnTo>
                  <a:lnTo>
                    <a:pt x="754077" y="1192574"/>
                  </a:lnTo>
                  <a:lnTo>
                    <a:pt x="708289" y="1201350"/>
                  </a:lnTo>
                  <a:lnTo>
                    <a:pt x="661355" y="1206714"/>
                  </a:lnTo>
                  <a:lnTo>
                    <a:pt x="613410" y="1208532"/>
                  </a:lnTo>
                  <a:lnTo>
                    <a:pt x="565464" y="1206714"/>
                  </a:lnTo>
                  <a:lnTo>
                    <a:pt x="518530" y="1201350"/>
                  </a:lnTo>
                  <a:lnTo>
                    <a:pt x="472742" y="1192574"/>
                  </a:lnTo>
                  <a:lnTo>
                    <a:pt x="428237" y="1180521"/>
                  </a:lnTo>
                  <a:lnTo>
                    <a:pt x="385151" y="1165324"/>
                  </a:lnTo>
                  <a:lnTo>
                    <a:pt x="343622" y="1147118"/>
                  </a:lnTo>
                  <a:lnTo>
                    <a:pt x="303784" y="1126038"/>
                  </a:lnTo>
                  <a:lnTo>
                    <a:pt x="265774" y="1102217"/>
                  </a:lnTo>
                  <a:lnTo>
                    <a:pt x="229728" y="1075790"/>
                  </a:lnTo>
                  <a:lnTo>
                    <a:pt x="195783" y="1046891"/>
                  </a:lnTo>
                  <a:lnTo>
                    <a:pt x="164075" y="1015655"/>
                  </a:lnTo>
                  <a:lnTo>
                    <a:pt x="134740" y="982215"/>
                  </a:lnTo>
                  <a:lnTo>
                    <a:pt x="107915" y="946707"/>
                  </a:lnTo>
                  <a:lnTo>
                    <a:pt x="83735" y="909263"/>
                  </a:lnTo>
                  <a:lnTo>
                    <a:pt x="62337" y="870019"/>
                  </a:lnTo>
                  <a:lnTo>
                    <a:pt x="43857" y="829109"/>
                  </a:lnTo>
                  <a:lnTo>
                    <a:pt x="28432" y="786667"/>
                  </a:lnTo>
                  <a:lnTo>
                    <a:pt x="16197" y="742827"/>
                  </a:lnTo>
                  <a:lnTo>
                    <a:pt x="7289" y="697724"/>
                  </a:lnTo>
                  <a:lnTo>
                    <a:pt x="1845" y="651492"/>
                  </a:lnTo>
                  <a:lnTo>
                    <a:pt x="0" y="604265"/>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5" name="object 105"/>
          <p:cNvSpPr txBox="1"/>
          <p:nvPr/>
        </p:nvSpPr>
        <p:spPr>
          <a:xfrm>
            <a:off x="5139816" y="3178302"/>
            <a:ext cx="659765" cy="20827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07" name="object 107"/>
          <p:cNvGrpSpPr/>
          <p:nvPr/>
        </p:nvGrpSpPr>
        <p:grpSpPr>
          <a:xfrm>
            <a:off x="2686557" y="2790189"/>
            <a:ext cx="1238250" cy="1223010"/>
            <a:chOff x="2686557" y="2790189"/>
            <a:chExt cx="1238250" cy="1223010"/>
          </a:xfrm>
        </p:grpSpPr>
        <p:sp>
          <p:nvSpPr>
            <p:cNvPr id="108" name="object 108"/>
            <p:cNvSpPr/>
            <p:nvPr/>
          </p:nvSpPr>
          <p:spPr>
            <a:xfrm>
              <a:off x="2692907" y="2796539"/>
              <a:ext cx="1225550" cy="1210310"/>
            </a:xfrm>
            <a:custGeom>
              <a:avLst/>
              <a:gdLst/>
              <a:ahLst/>
              <a:cxnLst/>
              <a:rect l="l" t="t" r="r" b="b"/>
              <a:pathLst>
                <a:path w="1225550" h="1210310">
                  <a:moveTo>
                    <a:pt x="612647" y="0"/>
                  </a:moveTo>
                  <a:lnTo>
                    <a:pt x="564773" y="1820"/>
                  </a:lnTo>
                  <a:lnTo>
                    <a:pt x="517906" y="7191"/>
                  </a:lnTo>
                  <a:lnTo>
                    <a:pt x="472182" y="15979"/>
                  </a:lnTo>
                  <a:lnTo>
                    <a:pt x="427737" y="28049"/>
                  </a:lnTo>
                  <a:lnTo>
                    <a:pt x="384709" y="43267"/>
                  </a:lnTo>
                  <a:lnTo>
                    <a:pt x="343233" y="61497"/>
                  </a:lnTo>
                  <a:lnTo>
                    <a:pt x="303445" y="82606"/>
                  </a:lnTo>
                  <a:lnTo>
                    <a:pt x="265482" y="106459"/>
                  </a:lnTo>
                  <a:lnTo>
                    <a:pt x="229479" y="132921"/>
                  </a:lnTo>
                  <a:lnTo>
                    <a:pt x="195574" y="161858"/>
                  </a:lnTo>
                  <a:lnTo>
                    <a:pt x="163902" y="193135"/>
                  </a:lnTo>
                  <a:lnTo>
                    <a:pt x="134600" y="226618"/>
                  </a:lnTo>
                  <a:lnTo>
                    <a:pt x="107804" y="262172"/>
                  </a:lnTo>
                  <a:lnTo>
                    <a:pt x="83650" y="299663"/>
                  </a:lnTo>
                  <a:lnTo>
                    <a:pt x="62275" y="338956"/>
                  </a:lnTo>
                  <a:lnTo>
                    <a:pt x="43814" y="379917"/>
                  </a:lnTo>
                  <a:lnTo>
                    <a:pt x="28404" y="422411"/>
                  </a:lnTo>
                  <a:lnTo>
                    <a:pt x="16181" y="466304"/>
                  </a:lnTo>
                  <a:lnTo>
                    <a:pt x="7282" y="511460"/>
                  </a:lnTo>
                  <a:lnTo>
                    <a:pt x="1843" y="557746"/>
                  </a:lnTo>
                  <a:lnTo>
                    <a:pt x="0" y="605027"/>
                  </a:lnTo>
                  <a:lnTo>
                    <a:pt x="1843" y="652309"/>
                  </a:lnTo>
                  <a:lnTo>
                    <a:pt x="7282" y="698595"/>
                  </a:lnTo>
                  <a:lnTo>
                    <a:pt x="16181" y="743751"/>
                  </a:lnTo>
                  <a:lnTo>
                    <a:pt x="28404" y="787644"/>
                  </a:lnTo>
                  <a:lnTo>
                    <a:pt x="43814" y="830138"/>
                  </a:lnTo>
                  <a:lnTo>
                    <a:pt x="62275" y="871099"/>
                  </a:lnTo>
                  <a:lnTo>
                    <a:pt x="83650" y="910392"/>
                  </a:lnTo>
                  <a:lnTo>
                    <a:pt x="107804" y="947883"/>
                  </a:lnTo>
                  <a:lnTo>
                    <a:pt x="134600" y="983437"/>
                  </a:lnTo>
                  <a:lnTo>
                    <a:pt x="163902" y="1016920"/>
                  </a:lnTo>
                  <a:lnTo>
                    <a:pt x="195574" y="1048197"/>
                  </a:lnTo>
                  <a:lnTo>
                    <a:pt x="229479" y="1077134"/>
                  </a:lnTo>
                  <a:lnTo>
                    <a:pt x="265482" y="1103596"/>
                  </a:lnTo>
                  <a:lnTo>
                    <a:pt x="303445" y="1127449"/>
                  </a:lnTo>
                  <a:lnTo>
                    <a:pt x="343233" y="1148558"/>
                  </a:lnTo>
                  <a:lnTo>
                    <a:pt x="384709" y="1166788"/>
                  </a:lnTo>
                  <a:lnTo>
                    <a:pt x="427737" y="1182006"/>
                  </a:lnTo>
                  <a:lnTo>
                    <a:pt x="472182" y="1194076"/>
                  </a:lnTo>
                  <a:lnTo>
                    <a:pt x="517906" y="1202864"/>
                  </a:lnTo>
                  <a:lnTo>
                    <a:pt x="564773" y="1208235"/>
                  </a:lnTo>
                  <a:lnTo>
                    <a:pt x="612647" y="1210056"/>
                  </a:lnTo>
                  <a:lnTo>
                    <a:pt x="660522" y="1208235"/>
                  </a:lnTo>
                  <a:lnTo>
                    <a:pt x="707389" y="1202864"/>
                  </a:lnTo>
                  <a:lnTo>
                    <a:pt x="753113" y="1194076"/>
                  </a:lnTo>
                  <a:lnTo>
                    <a:pt x="797558" y="1182006"/>
                  </a:lnTo>
                  <a:lnTo>
                    <a:pt x="840586" y="1166788"/>
                  </a:lnTo>
                  <a:lnTo>
                    <a:pt x="882062" y="1148558"/>
                  </a:lnTo>
                  <a:lnTo>
                    <a:pt x="921850" y="1127449"/>
                  </a:lnTo>
                  <a:lnTo>
                    <a:pt x="959813" y="1103596"/>
                  </a:lnTo>
                  <a:lnTo>
                    <a:pt x="995816" y="1077134"/>
                  </a:lnTo>
                  <a:lnTo>
                    <a:pt x="1029721" y="1048197"/>
                  </a:lnTo>
                  <a:lnTo>
                    <a:pt x="1061393" y="1016920"/>
                  </a:lnTo>
                  <a:lnTo>
                    <a:pt x="1090695" y="983437"/>
                  </a:lnTo>
                  <a:lnTo>
                    <a:pt x="1117491" y="947883"/>
                  </a:lnTo>
                  <a:lnTo>
                    <a:pt x="1141645" y="910392"/>
                  </a:lnTo>
                  <a:lnTo>
                    <a:pt x="1163020" y="871099"/>
                  </a:lnTo>
                  <a:lnTo>
                    <a:pt x="1181481" y="830138"/>
                  </a:lnTo>
                  <a:lnTo>
                    <a:pt x="1196891" y="787644"/>
                  </a:lnTo>
                  <a:lnTo>
                    <a:pt x="1209114" y="743751"/>
                  </a:lnTo>
                  <a:lnTo>
                    <a:pt x="1218013" y="698595"/>
                  </a:lnTo>
                  <a:lnTo>
                    <a:pt x="1223452" y="652309"/>
                  </a:lnTo>
                  <a:lnTo>
                    <a:pt x="1225295" y="605027"/>
                  </a:lnTo>
                  <a:lnTo>
                    <a:pt x="1223452" y="557746"/>
                  </a:lnTo>
                  <a:lnTo>
                    <a:pt x="1218013" y="511460"/>
                  </a:lnTo>
                  <a:lnTo>
                    <a:pt x="1209114" y="466304"/>
                  </a:lnTo>
                  <a:lnTo>
                    <a:pt x="1196891" y="422411"/>
                  </a:lnTo>
                  <a:lnTo>
                    <a:pt x="1181481" y="379917"/>
                  </a:lnTo>
                  <a:lnTo>
                    <a:pt x="1163020" y="338956"/>
                  </a:lnTo>
                  <a:lnTo>
                    <a:pt x="1141645" y="299663"/>
                  </a:lnTo>
                  <a:lnTo>
                    <a:pt x="1117491" y="262172"/>
                  </a:lnTo>
                  <a:lnTo>
                    <a:pt x="1090695" y="226618"/>
                  </a:lnTo>
                  <a:lnTo>
                    <a:pt x="1061393" y="193135"/>
                  </a:lnTo>
                  <a:lnTo>
                    <a:pt x="1029721" y="161858"/>
                  </a:lnTo>
                  <a:lnTo>
                    <a:pt x="995816" y="132921"/>
                  </a:lnTo>
                  <a:lnTo>
                    <a:pt x="959813" y="106459"/>
                  </a:lnTo>
                  <a:lnTo>
                    <a:pt x="921850" y="82606"/>
                  </a:lnTo>
                  <a:lnTo>
                    <a:pt x="882062" y="61497"/>
                  </a:lnTo>
                  <a:lnTo>
                    <a:pt x="840586" y="43267"/>
                  </a:lnTo>
                  <a:lnTo>
                    <a:pt x="797558" y="28049"/>
                  </a:lnTo>
                  <a:lnTo>
                    <a:pt x="753113" y="15979"/>
                  </a:lnTo>
                  <a:lnTo>
                    <a:pt x="707389" y="7191"/>
                  </a:lnTo>
                  <a:lnTo>
                    <a:pt x="660522" y="1820"/>
                  </a:lnTo>
                  <a:lnTo>
                    <a:pt x="612647"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object 109"/>
            <p:cNvSpPr/>
            <p:nvPr/>
          </p:nvSpPr>
          <p:spPr>
            <a:xfrm>
              <a:off x="2692907" y="2796539"/>
              <a:ext cx="1225550" cy="1210310"/>
            </a:xfrm>
            <a:custGeom>
              <a:avLst/>
              <a:gdLst/>
              <a:ahLst/>
              <a:cxnLst/>
              <a:rect l="l" t="t" r="r" b="b"/>
              <a:pathLst>
                <a:path w="1225550" h="1210310">
                  <a:moveTo>
                    <a:pt x="0" y="605027"/>
                  </a:moveTo>
                  <a:lnTo>
                    <a:pt x="1843" y="557746"/>
                  </a:lnTo>
                  <a:lnTo>
                    <a:pt x="7282" y="511460"/>
                  </a:lnTo>
                  <a:lnTo>
                    <a:pt x="16181" y="466304"/>
                  </a:lnTo>
                  <a:lnTo>
                    <a:pt x="28404" y="422411"/>
                  </a:lnTo>
                  <a:lnTo>
                    <a:pt x="43814" y="379917"/>
                  </a:lnTo>
                  <a:lnTo>
                    <a:pt x="62275" y="338956"/>
                  </a:lnTo>
                  <a:lnTo>
                    <a:pt x="83650" y="299663"/>
                  </a:lnTo>
                  <a:lnTo>
                    <a:pt x="107804" y="262172"/>
                  </a:lnTo>
                  <a:lnTo>
                    <a:pt x="134600" y="226618"/>
                  </a:lnTo>
                  <a:lnTo>
                    <a:pt x="163902" y="193135"/>
                  </a:lnTo>
                  <a:lnTo>
                    <a:pt x="195574" y="161858"/>
                  </a:lnTo>
                  <a:lnTo>
                    <a:pt x="229479" y="132921"/>
                  </a:lnTo>
                  <a:lnTo>
                    <a:pt x="265482" y="106459"/>
                  </a:lnTo>
                  <a:lnTo>
                    <a:pt x="303445" y="82606"/>
                  </a:lnTo>
                  <a:lnTo>
                    <a:pt x="343233" y="61497"/>
                  </a:lnTo>
                  <a:lnTo>
                    <a:pt x="384709" y="43267"/>
                  </a:lnTo>
                  <a:lnTo>
                    <a:pt x="427737" y="28049"/>
                  </a:lnTo>
                  <a:lnTo>
                    <a:pt x="472182" y="15979"/>
                  </a:lnTo>
                  <a:lnTo>
                    <a:pt x="517906" y="7191"/>
                  </a:lnTo>
                  <a:lnTo>
                    <a:pt x="564773" y="1820"/>
                  </a:lnTo>
                  <a:lnTo>
                    <a:pt x="612647" y="0"/>
                  </a:lnTo>
                  <a:lnTo>
                    <a:pt x="660522" y="1820"/>
                  </a:lnTo>
                  <a:lnTo>
                    <a:pt x="707389" y="7191"/>
                  </a:lnTo>
                  <a:lnTo>
                    <a:pt x="753113" y="15979"/>
                  </a:lnTo>
                  <a:lnTo>
                    <a:pt x="797558" y="28049"/>
                  </a:lnTo>
                  <a:lnTo>
                    <a:pt x="840586" y="43267"/>
                  </a:lnTo>
                  <a:lnTo>
                    <a:pt x="882062" y="61497"/>
                  </a:lnTo>
                  <a:lnTo>
                    <a:pt x="921850" y="82606"/>
                  </a:lnTo>
                  <a:lnTo>
                    <a:pt x="959813" y="106459"/>
                  </a:lnTo>
                  <a:lnTo>
                    <a:pt x="995816" y="132921"/>
                  </a:lnTo>
                  <a:lnTo>
                    <a:pt x="1029721" y="161858"/>
                  </a:lnTo>
                  <a:lnTo>
                    <a:pt x="1061393" y="193135"/>
                  </a:lnTo>
                  <a:lnTo>
                    <a:pt x="1090695" y="226618"/>
                  </a:lnTo>
                  <a:lnTo>
                    <a:pt x="1117491" y="262172"/>
                  </a:lnTo>
                  <a:lnTo>
                    <a:pt x="1141645" y="299663"/>
                  </a:lnTo>
                  <a:lnTo>
                    <a:pt x="1163020" y="338956"/>
                  </a:lnTo>
                  <a:lnTo>
                    <a:pt x="1181481" y="379917"/>
                  </a:lnTo>
                  <a:lnTo>
                    <a:pt x="1196891" y="422411"/>
                  </a:lnTo>
                  <a:lnTo>
                    <a:pt x="1209114" y="466304"/>
                  </a:lnTo>
                  <a:lnTo>
                    <a:pt x="1218013" y="511460"/>
                  </a:lnTo>
                  <a:lnTo>
                    <a:pt x="1223452" y="557746"/>
                  </a:lnTo>
                  <a:lnTo>
                    <a:pt x="1225295" y="605027"/>
                  </a:lnTo>
                  <a:lnTo>
                    <a:pt x="1223452" y="652309"/>
                  </a:lnTo>
                  <a:lnTo>
                    <a:pt x="1218013" y="698595"/>
                  </a:lnTo>
                  <a:lnTo>
                    <a:pt x="1209114" y="743751"/>
                  </a:lnTo>
                  <a:lnTo>
                    <a:pt x="1196891" y="787644"/>
                  </a:lnTo>
                  <a:lnTo>
                    <a:pt x="1181481" y="830138"/>
                  </a:lnTo>
                  <a:lnTo>
                    <a:pt x="1163020" y="871099"/>
                  </a:lnTo>
                  <a:lnTo>
                    <a:pt x="1141645" y="910392"/>
                  </a:lnTo>
                  <a:lnTo>
                    <a:pt x="1117491" y="947883"/>
                  </a:lnTo>
                  <a:lnTo>
                    <a:pt x="1090695" y="983437"/>
                  </a:lnTo>
                  <a:lnTo>
                    <a:pt x="1061393" y="1016920"/>
                  </a:lnTo>
                  <a:lnTo>
                    <a:pt x="1029721" y="1048197"/>
                  </a:lnTo>
                  <a:lnTo>
                    <a:pt x="995816" y="1077134"/>
                  </a:lnTo>
                  <a:lnTo>
                    <a:pt x="959813" y="1103596"/>
                  </a:lnTo>
                  <a:lnTo>
                    <a:pt x="921850" y="1127449"/>
                  </a:lnTo>
                  <a:lnTo>
                    <a:pt x="882062" y="1148558"/>
                  </a:lnTo>
                  <a:lnTo>
                    <a:pt x="840586" y="1166788"/>
                  </a:lnTo>
                  <a:lnTo>
                    <a:pt x="797558" y="1182006"/>
                  </a:lnTo>
                  <a:lnTo>
                    <a:pt x="753113" y="1194076"/>
                  </a:lnTo>
                  <a:lnTo>
                    <a:pt x="707389" y="1202864"/>
                  </a:lnTo>
                  <a:lnTo>
                    <a:pt x="660522" y="1208235"/>
                  </a:lnTo>
                  <a:lnTo>
                    <a:pt x="612647" y="1210056"/>
                  </a:lnTo>
                  <a:lnTo>
                    <a:pt x="564773" y="1208235"/>
                  </a:lnTo>
                  <a:lnTo>
                    <a:pt x="517906" y="1202864"/>
                  </a:lnTo>
                  <a:lnTo>
                    <a:pt x="472182" y="1194076"/>
                  </a:lnTo>
                  <a:lnTo>
                    <a:pt x="427737" y="1182006"/>
                  </a:lnTo>
                  <a:lnTo>
                    <a:pt x="384709" y="1166788"/>
                  </a:lnTo>
                  <a:lnTo>
                    <a:pt x="343233" y="1148558"/>
                  </a:lnTo>
                  <a:lnTo>
                    <a:pt x="303445" y="1127449"/>
                  </a:lnTo>
                  <a:lnTo>
                    <a:pt x="265482" y="1103596"/>
                  </a:lnTo>
                  <a:lnTo>
                    <a:pt x="229479" y="1077134"/>
                  </a:lnTo>
                  <a:lnTo>
                    <a:pt x="195574" y="1048197"/>
                  </a:lnTo>
                  <a:lnTo>
                    <a:pt x="163902" y="1016920"/>
                  </a:lnTo>
                  <a:lnTo>
                    <a:pt x="134600" y="983437"/>
                  </a:lnTo>
                  <a:lnTo>
                    <a:pt x="107804" y="947883"/>
                  </a:lnTo>
                  <a:lnTo>
                    <a:pt x="83650" y="910392"/>
                  </a:lnTo>
                  <a:lnTo>
                    <a:pt x="62275" y="871099"/>
                  </a:lnTo>
                  <a:lnTo>
                    <a:pt x="43814" y="830138"/>
                  </a:lnTo>
                  <a:lnTo>
                    <a:pt x="28404" y="787644"/>
                  </a:lnTo>
                  <a:lnTo>
                    <a:pt x="16181" y="743751"/>
                  </a:lnTo>
                  <a:lnTo>
                    <a:pt x="7282" y="698595"/>
                  </a:lnTo>
                  <a:lnTo>
                    <a:pt x="1843"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0" name="object 110"/>
          <p:cNvSpPr txBox="1"/>
          <p:nvPr/>
        </p:nvSpPr>
        <p:spPr>
          <a:xfrm>
            <a:off x="2969514" y="3197733"/>
            <a:ext cx="6724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12" name="object 112"/>
          <p:cNvGrpSpPr/>
          <p:nvPr/>
        </p:nvGrpSpPr>
        <p:grpSpPr>
          <a:xfrm>
            <a:off x="7051547" y="2804160"/>
            <a:ext cx="1239520" cy="1222375"/>
            <a:chOff x="7051547" y="2804160"/>
            <a:chExt cx="1239520" cy="1222375"/>
          </a:xfrm>
        </p:grpSpPr>
        <p:sp>
          <p:nvSpPr>
            <p:cNvPr id="113" name="object 113"/>
            <p:cNvSpPr/>
            <p:nvPr/>
          </p:nvSpPr>
          <p:spPr>
            <a:xfrm>
              <a:off x="7057643" y="2810256"/>
              <a:ext cx="1226820" cy="1210310"/>
            </a:xfrm>
            <a:custGeom>
              <a:avLst/>
              <a:gdLst/>
              <a:ahLst/>
              <a:cxnLst/>
              <a:rect l="l" t="t" r="r" b="b"/>
              <a:pathLst>
                <a:path w="1226820" h="1210310">
                  <a:moveTo>
                    <a:pt x="613409"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8"/>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09" y="1210056"/>
                  </a:lnTo>
                  <a:lnTo>
                    <a:pt x="661355" y="1208235"/>
                  </a:lnTo>
                  <a:lnTo>
                    <a:pt x="708289" y="1202864"/>
                  </a:lnTo>
                  <a:lnTo>
                    <a:pt x="754077" y="1194076"/>
                  </a:lnTo>
                  <a:lnTo>
                    <a:pt x="798582" y="1182006"/>
                  </a:lnTo>
                  <a:lnTo>
                    <a:pt x="841668" y="1166788"/>
                  </a:lnTo>
                  <a:lnTo>
                    <a:pt x="883197" y="1148558"/>
                  </a:lnTo>
                  <a:lnTo>
                    <a:pt x="923036"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8"/>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09"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object 114"/>
            <p:cNvSpPr/>
            <p:nvPr/>
          </p:nvSpPr>
          <p:spPr>
            <a:xfrm>
              <a:off x="7057643" y="2810256"/>
              <a:ext cx="1226820" cy="1210310"/>
            </a:xfrm>
            <a:custGeom>
              <a:avLst/>
              <a:gdLst/>
              <a:ahLst/>
              <a:cxnLst/>
              <a:rect l="l" t="t" r="r" b="b"/>
              <a:pathLst>
                <a:path w="1226820" h="1210310">
                  <a:moveTo>
                    <a:pt x="0" y="605028"/>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09"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8"/>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6" y="1127449"/>
                  </a:lnTo>
                  <a:lnTo>
                    <a:pt x="883197" y="1148558"/>
                  </a:lnTo>
                  <a:lnTo>
                    <a:pt x="841668" y="1166788"/>
                  </a:lnTo>
                  <a:lnTo>
                    <a:pt x="798582" y="1182006"/>
                  </a:lnTo>
                  <a:lnTo>
                    <a:pt x="754077" y="1194076"/>
                  </a:lnTo>
                  <a:lnTo>
                    <a:pt x="708289" y="1202864"/>
                  </a:lnTo>
                  <a:lnTo>
                    <a:pt x="661355" y="1208235"/>
                  </a:lnTo>
                  <a:lnTo>
                    <a:pt x="613409"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8"/>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bject 115"/>
          <p:cNvSpPr txBox="1"/>
          <p:nvPr/>
        </p:nvSpPr>
        <p:spPr>
          <a:xfrm>
            <a:off x="7335773" y="3211195"/>
            <a:ext cx="780034" cy="19749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116" name="object 116"/>
          <p:cNvSpPr txBox="1"/>
          <p:nvPr/>
        </p:nvSpPr>
        <p:spPr>
          <a:xfrm>
            <a:off x="7163750" y="3393249"/>
            <a:ext cx="1158177" cy="297582"/>
          </a:xfrm>
          <a:prstGeom prst="rect">
            <a:avLst/>
          </a:prstGeom>
        </p:spPr>
        <p:txBody>
          <a:bodyPr vert="horz" wrap="square" lIns="0" tIns="13335" rIns="0" bIns="0" rtlCol="0">
            <a:spAutoFit/>
          </a:bodyPr>
          <a:lstStyle/>
          <a:p>
            <a:pPr marL="12700" marR="0" lvl="0" indent="0" algn="ctr" defTabSz="914400" rtl="0" eaLnBrk="1" fontAlgn="auto" latinLnBrk="0" hangingPunct="1">
              <a:lnSpc>
                <a:spcPts val="1075"/>
              </a:lnSpc>
              <a:spcBef>
                <a:spcPts val="105"/>
              </a:spcBef>
              <a:spcAft>
                <a:spcPts val="0"/>
              </a:spcAft>
              <a:buClrTx/>
              <a:buSzTx/>
              <a:buFontTx/>
              <a:buNone/>
              <a:tabLst/>
              <a:defRPr/>
            </a:pPr>
            <a:r>
              <a:rPr kumimoji="0" sz="1100" b="0" i="0" u="none" strike="noStrike" kern="1200" cap="none" spc="-5" normalizeH="0" baseline="0" noProof="0" dirty="0">
                <a:ln>
                  <a:noFill/>
                </a:ln>
                <a:solidFill>
                  <a:schemeClr val="bg1"/>
                </a:solidFill>
                <a:effectLst/>
                <a:uLnTx/>
                <a:uFillTx/>
                <a:latin typeface="Carlito"/>
                <a:ea typeface="+mn-ea"/>
                <a:cs typeface="Carlito"/>
              </a:rPr>
              <a:t>Business </a:t>
            </a:r>
            <a:r>
              <a:rPr kumimoji="0" sz="1100" b="0" i="0" u="none" strike="noStrike" kern="1200" cap="none" spc="0" normalizeH="0" baseline="0" noProof="0" dirty="0">
                <a:ln>
                  <a:noFill/>
                </a:ln>
                <a:solidFill>
                  <a:schemeClr val="bg1"/>
                </a:solidFill>
                <a:effectLst/>
                <a:uLnTx/>
                <a:uFillTx/>
                <a:latin typeface="Carlito"/>
                <a:ea typeface="+mn-ea"/>
                <a:cs typeface="Carlito"/>
              </a:rPr>
              <a:t>Process</a:t>
            </a:r>
            <a:r>
              <a:rPr kumimoji="0" sz="1100" b="0" i="0" u="none" strike="noStrike" kern="1200" cap="none" spc="-90" normalizeH="0" baseline="0" noProof="0" dirty="0">
                <a:ln>
                  <a:noFill/>
                </a:ln>
                <a:solidFill>
                  <a:schemeClr val="bg1"/>
                </a:solidFill>
                <a:effectLst/>
                <a:uLnTx/>
                <a:uFillTx/>
                <a:latin typeface="Carlito"/>
                <a:ea typeface="+mn-ea"/>
                <a:cs typeface="Carlito"/>
              </a:rPr>
              <a:t> </a:t>
            </a:r>
            <a:r>
              <a:rPr kumimoji="0" sz="1100" b="0" i="0" u="none" strike="noStrike" kern="1200" cap="none" spc="-5" normalizeH="0" baseline="0" noProof="0" dirty="0">
                <a:ln>
                  <a:noFill/>
                </a:ln>
                <a:solidFill>
                  <a:schemeClr val="bg1"/>
                </a:solidFill>
                <a:effectLst/>
                <a:uLnTx/>
                <a:uFillTx/>
                <a:latin typeface="Carlito"/>
                <a:ea typeface="+mn-ea"/>
                <a:cs typeface="Carlito"/>
              </a:rPr>
              <a:t>Flows</a:t>
            </a:r>
            <a:endParaRPr kumimoji="0" sz="1100" b="0" i="0" u="none" strike="noStrike" kern="1200" cap="none" spc="0" normalizeH="0" baseline="0" noProof="0" dirty="0">
              <a:ln>
                <a:noFill/>
              </a:ln>
              <a:solidFill>
                <a:schemeClr val="bg1"/>
              </a:solidFill>
              <a:effectLst/>
              <a:uLnTx/>
              <a:uFillTx/>
              <a:latin typeface="Carlito"/>
              <a:ea typeface="+mn-ea"/>
              <a:cs typeface="Carlito"/>
            </a:endParaRPr>
          </a:p>
        </p:txBody>
      </p:sp>
      <p:sp>
        <p:nvSpPr>
          <p:cNvPr id="118" name="Rectangle 117">
            <a:extLst>
              <a:ext uri="{FF2B5EF4-FFF2-40B4-BE49-F238E27FC236}">
                <a16:creationId xmlns:a16="http://schemas.microsoft.com/office/drawing/2014/main" id="{AB1561FE-EDC7-4A0C-9425-A9F3B5B054C7}"/>
              </a:ext>
            </a:extLst>
          </p:cNvPr>
          <p:cNvSpPr/>
          <p:nvPr/>
        </p:nvSpPr>
        <p:spPr>
          <a:xfrm>
            <a:off x="5210616" y="3281109"/>
            <a:ext cx="538609" cy="276999"/>
          </a:xfrm>
          <a:prstGeom prst="rect">
            <a:avLst/>
          </a:prstGeom>
        </p:spPr>
        <p:txBody>
          <a:bodyPr wrap="none">
            <a:spAutoFit/>
          </a:bodyPr>
          <a:lstStyle/>
          <a:p>
            <a:r>
              <a:rPr lang="en-GB" sz="1200" spc="-5" dirty="0">
                <a:solidFill>
                  <a:schemeClr val="bg1"/>
                </a:solidFill>
                <a:latin typeface="Carlito"/>
                <a:cs typeface="Carlito"/>
              </a:rPr>
              <a:t>Flows</a:t>
            </a:r>
            <a:endParaRPr lang="en-GB" sz="1200" dirty="0"/>
          </a:p>
        </p:txBody>
      </p:sp>
      <p:sp>
        <p:nvSpPr>
          <p:cNvPr id="119" name="Rectangle 118">
            <a:extLst>
              <a:ext uri="{FF2B5EF4-FFF2-40B4-BE49-F238E27FC236}">
                <a16:creationId xmlns:a16="http://schemas.microsoft.com/office/drawing/2014/main" id="{5829899A-170B-421D-BECB-7ACDD694885C}"/>
              </a:ext>
            </a:extLst>
          </p:cNvPr>
          <p:cNvSpPr/>
          <p:nvPr/>
        </p:nvSpPr>
        <p:spPr>
          <a:xfrm>
            <a:off x="2875771" y="3300704"/>
            <a:ext cx="802022" cy="276999"/>
          </a:xfrm>
          <a:prstGeom prst="rect">
            <a:avLst/>
          </a:prstGeom>
        </p:spPr>
        <p:txBody>
          <a:bodyPr wrap="square">
            <a:spAutoFit/>
          </a:bodyPr>
          <a:lstStyle/>
          <a:p>
            <a:pPr algn="ctr"/>
            <a:r>
              <a:rPr lang="en-GB" sz="1200" spc="-5" dirty="0">
                <a:solidFill>
                  <a:schemeClr val="bg1"/>
                </a:solidFill>
                <a:latin typeface="Carlito"/>
                <a:cs typeface="Carlito"/>
              </a:rPr>
              <a:t>Flows</a:t>
            </a:r>
            <a:endParaRPr lang="en-GB" sz="1200" dirty="0"/>
          </a:p>
        </p:txBody>
      </p:sp>
      <p:sp>
        <p:nvSpPr>
          <p:cNvPr id="120" name="Rectangle 119">
            <a:extLst>
              <a:ext uri="{FF2B5EF4-FFF2-40B4-BE49-F238E27FC236}">
                <a16:creationId xmlns:a16="http://schemas.microsoft.com/office/drawing/2014/main" id="{5EC89005-93CB-47CE-B84B-DE480BC0620A}"/>
              </a:ext>
            </a:extLst>
          </p:cNvPr>
          <p:cNvSpPr/>
          <p:nvPr/>
        </p:nvSpPr>
        <p:spPr>
          <a:xfrm>
            <a:off x="2899028" y="3471665"/>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1" name="Rectangle 120">
            <a:extLst>
              <a:ext uri="{FF2B5EF4-FFF2-40B4-BE49-F238E27FC236}">
                <a16:creationId xmlns:a16="http://schemas.microsoft.com/office/drawing/2014/main" id="{CDB709DF-1FA7-44E2-A34B-F29CBECFC218}"/>
              </a:ext>
            </a:extLst>
          </p:cNvPr>
          <p:cNvSpPr/>
          <p:nvPr/>
        </p:nvSpPr>
        <p:spPr>
          <a:xfrm>
            <a:off x="1260331" y="3288381"/>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2" name="Rectangle 121">
            <a:extLst>
              <a:ext uri="{FF2B5EF4-FFF2-40B4-BE49-F238E27FC236}">
                <a16:creationId xmlns:a16="http://schemas.microsoft.com/office/drawing/2014/main" id="{E033F222-8AA6-488A-AFBD-96F2E80E3B95}"/>
              </a:ext>
            </a:extLst>
          </p:cNvPr>
          <p:cNvSpPr/>
          <p:nvPr/>
        </p:nvSpPr>
        <p:spPr>
          <a:xfrm>
            <a:off x="5039901" y="3477873"/>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3" name="Rectangle 122">
            <a:extLst>
              <a:ext uri="{FF2B5EF4-FFF2-40B4-BE49-F238E27FC236}">
                <a16:creationId xmlns:a16="http://schemas.microsoft.com/office/drawing/2014/main" id="{72B62FDE-40BB-4B3A-822C-7371403F3194}"/>
              </a:ext>
            </a:extLst>
          </p:cNvPr>
          <p:cNvSpPr/>
          <p:nvPr/>
        </p:nvSpPr>
        <p:spPr>
          <a:xfrm>
            <a:off x="7335609" y="3614408"/>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328131"/>
            <a:ext cx="6768085" cy="206275"/>
          </a:xfrm>
        </p:spPr>
        <p:txBody>
          <a:bodyPr/>
          <a:lstStyle/>
          <a:p>
            <a:pPr marL="454659" marR="537210" indent="2540">
              <a:lnSpc>
                <a:spcPts val="1320"/>
              </a:lnSpc>
            </a:pPr>
            <a:r>
              <a:rPr lang="en-GB" sz="2400" b="1" spc="-5" dirty="0">
                <a:solidFill>
                  <a:schemeClr val="bg1">
                    <a:lumMod val="50000"/>
                  </a:schemeClr>
                </a:solidFill>
                <a:latin typeface="Carlito"/>
                <a:cs typeface="Carlito"/>
              </a:rPr>
              <a:t>SECURING</a:t>
            </a:r>
            <a:r>
              <a:rPr lang="en-GB" sz="2400" b="1" spc="-75" dirty="0">
                <a:solidFill>
                  <a:schemeClr val="bg1">
                    <a:lumMod val="50000"/>
                  </a:schemeClr>
                </a:solidFill>
                <a:latin typeface="Carlito"/>
                <a:cs typeface="Carlito"/>
              </a:rPr>
              <a:t> </a:t>
            </a:r>
            <a:r>
              <a:rPr lang="en-GB" sz="2400" b="1" spc="-15" dirty="0">
                <a:solidFill>
                  <a:schemeClr val="bg1">
                    <a:lumMod val="50000"/>
                  </a:schemeClr>
                </a:solidFill>
                <a:latin typeface="Carlito"/>
                <a:cs typeface="Carlito"/>
              </a:rPr>
              <a:t>YOUR  </a:t>
            </a:r>
            <a:r>
              <a:rPr lang="en-GB" sz="2400" b="1" dirty="0">
                <a:solidFill>
                  <a:schemeClr val="bg1">
                    <a:lumMod val="50000"/>
                  </a:schemeClr>
                </a:solidFill>
                <a:latin typeface="Carlito"/>
                <a:cs typeface="Carlito"/>
              </a:rPr>
              <a:t>EN</a:t>
            </a:r>
            <a:r>
              <a:rPr lang="en-GB" sz="2400" b="1" spc="-5" dirty="0">
                <a:solidFill>
                  <a:schemeClr val="bg1">
                    <a:lumMod val="50000"/>
                  </a:schemeClr>
                </a:solidFill>
                <a:latin typeface="Carlito"/>
                <a:cs typeface="Carlito"/>
              </a:rPr>
              <a:t>VI</a:t>
            </a:r>
            <a:r>
              <a:rPr lang="en-GB" sz="2400" b="1" spc="-15" dirty="0">
                <a:solidFill>
                  <a:schemeClr val="bg1">
                    <a:lumMod val="50000"/>
                  </a:schemeClr>
                </a:solidFill>
                <a:latin typeface="Carlito"/>
                <a:cs typeface="Carlito"/>
              </a:rPr>
              <a:t>R</a:t>
            </a:r>
            <a:r>
              <a:rPr lang="en-GB" sz="2400" b="1" dirty="0">
                <a:solidFill>
                  <a:schemeClr val="bg1">
                    <a:lumMod val="50000"/>
                  </a:schemeClr>
                </a:solidFill>
                <a:latin typeface="Carlito"/>
                <a:cs typeface="Carlito"/>
              </a:rPr>
              <a:t>ON</a:t>
            </a:r>
            <a:r>
              <a:rPr lang="en-GB" sz="2400" b="1" spc="-5" dirty="0">
                <a:solidFill>
                  <a:schemeClr val="bg1">
                    <a:lumMod val="50000"/>
                  </a:schemeClr>
                </a:solidFill>
                <a:latin typeface="Carlito"/>
                <a:cs typeface="Carlito"/>
              </a:rPr>
              <a:t>M</a:t>
            </a:r>
            <a:r>
              <a:rPr lang="en-GB" sz="2400" b="1" dirty="0">
                <a:solidFill>
                  <a:schemeClr val="bg1">
                    <a:lumMod val="50000"/>
                  </a:schemeClr>
                </a:solidFill>
                <a:latin typeface="Carlito"/>
                <a:cs typeface="Carlito"/>
              </a:rPr>
              <a:t>ENTS</a:t>
            </a:r>
            <a:endParaRPr lang="en-GB" sz="2400" dirty="0">
              <a:solidFill>
                <a:schemeClr val="bg1">
                  <a:lumMod val="50000"/>
                </a:schemeClr>
              </a:solidFill>
              <a:latin typeface="Carlito"/>
              <a:cs typeface="Carlito"/>
            </a:endParaRPr>
          </a:p>
        </p:txBody>
      </p:sp>
    </p:spTree>
    <p:extLst>
      <p:ext uri="{BB962C8B-B14F-4D97-AF65-F5344CB8AC3E}">
        <p14:creationId xmlns:p14="http://schemas.microsoft.com/office/powerpoint/2010/main" val="20697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298828" y="2409012"/>
              <a:ext cx="105981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141796" y="1153845"/>
            <a:ext cx="906704"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5470020" y="2372786"/>
            <a:ext cx="1578480"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4430578" y="3191469"/>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4430578" y="4237123"/>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4451795" y="5442531"/>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1"/>
            <a:ext cx="4866731" cy="1477328"/>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5. Cross-tenant inbound &amp; outbound restrictions to the </a:t>
            </a:r>
            <a:r>
              <a:rPr lang="fr-FR" sz="2400" dirty="0">
                <a:gradFill>
                  <a:gsLst>
                    <a:gs pos="0">
                      <a:prstClr val="black"/>
                    </a:gs>
                    <a:gs pos="86000">
                      <a:prstClr val="black"/>
                    </a:gs>
                  </a:gsLst>
                  <a:lin ang="5400000" scaled="0"/>
                </a:gradFill>
                <a:latin typeface="Segoe UI Light"/>
              </a:rPr>
              <a:t>300+ connectors to cloud services, content services, </a:t>
            </a:r>
            <a:r>
              <a:rPr lang="fr-FR" sz="2400" dirty="0" err="1">
                <a:gradFill>
                  <a:gsLst>
                    <a:gs pos="0">
                      <a:prstClr val="black"/>
                    </a:gs>
                    <a:gs pos="86000">
                      <a:prstClr val="black"/>
                    </a:gs>
                  </a:gsLst>
                  <a:lin ang="5400000" scaled="0"/>
                </a:gradFill>
                <a:latin typeface="Segoe UI Light"/>
              </a:rPr>
              <a:t>DBs</a:t>
            </a:r>
            <a:r>
              <a:rPr lang="fr-FR" sz="2400" dirty="0">
                <a:gradFill>
                  <a:gsLst>
                    <a:gs pos="0">
                      <a:prstClr val="black"/>
                    </a:gs>
                    <a:gs pos="86000">
                      <a:prstClr val="black"/>
                    </a:gs>
                  </a:gsLst>
                  <a:lin ang="5400000" scaled="0"/>
                </a:gradFill>
                <a:latin typeface="Segoe UI Light"/>
              </a:rPr>
              <a:t>, APIs, etc.</a:t>
            </a:r>
          </a:p>
        </p:txBody>
      </p:sp>
    </p:spTree>
    <p:extLst>
      <p:ext uri="{BB962C8B-B14F-4D97-AF65-F5344CB8AC3E}">
        <p14:creationId xmlns:p14="http://schemas.microsoft.com/office/powerpoint/2010/main" val="4289524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08016" y="2409567"/>
              <a:ext cx="1159345"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299200" y="3334347"/>
            <a:ext cx="696331" cy="738664"/>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0"/>
            <a:ext cx="4866731" cy="738664"/>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7145302" y="1149341"/>
            <a:ext cx="4773649" cy="5480057"/>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9120">
              <a:lnSpc>
                <a:spcPct val="90000"/>
              </a:lnSpc>
              <a:spcAft>
                <a:spcPts val="444"/>
              </a:spcAft>
              <a:defRPr/>
            </a:pPr>
            <a:endParaRPr lang="en-US" sz="3200" u="sng" dirty="0">
              <a:solidFill>
                <a:prstClr val="white"/>
              </a:solidFill>
              <a:latin typeface="Segoe UI Light"/>
            </a:endParaRPr>
          </a:p>
          <a:p>
            <a:pPr algn="ctr" defTabSz="1219120">
              <a:lnSpc>
                <a:spcPct val="90000"/>
              </a:lnSpc>
              <a:spcAft>
                <a:spcPts val="444"/>
              </a:spcAft>
              <a:defRPr/>
            </a:pPr>
            <a:r>
              <a:rPr lang="en-US" sz="3200" u="sng" dirty="0">
                <a:solidFill>
                  <a:prstClr val="white"/>
                </a:solidFill>
                <a:latin typeface="Segoe UI Light"/>
              </a:rPr>
              <a:t>Secure your data at rest</a:t>
            </a:r>
          </a:p>
          <a:p>
            <a:pPr marL="380990" indent="-380990"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There is no such thing as security through obscurity</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Power Apps and Power Automate do not provide users with access to any data assets that they don’t already have access to. </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Users should only have access to data that they really require access to. </a:t>
            </a:r>
          </a:p>
          <a:p>
            <a:pPr defTabSz="1219170"/>
            <a:endParaRPr lang="en-US" sz="2400" dirty="0">
              <a:solidFill>
                <a:prstClr val="white"/>
              </a:solidFill>
              <a:latin typeface="Segoe UI Light"/>
            </a:endParaRPr>
          </a:p>
        </p:txBody>
      </p:sp>
    </p:spTree>
    <p:extLst>
      <p:ext uri="{BB962C8B-B14F-4D97-AF65-F5344CB8AC3E}">
        <p14:creationId xmlns:p14="http://schemas.microsoft.com/office/powerpoint/2010/main" val="21627892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496948" y="1796819"/>
            <a:ext cx="5491005" cy="3956083"/>
          </a:xfrm>
        </p:spPr>
        <p:txBody>
          <a:bodyPr/>
          <a:lstStyle/>
          <a:p>
            <a:r>
              <a:rPr lang="en-US" sz="3200"/>
              <a:t>Azure AD Premium required</a:t>
            </a:r>
          </a:p>
          <a:p>
            <a:r>
              <a:rPr lang="en-US" sz="32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9959" y="1936021"/>
            <a:ext cx="5795444" cy="3816752"/>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8017" y="258583"/>
            <a:ext cx="11678623" cy="498598"/>
          </a:xfrm>
        </p:spPr>
        <p:txBody>
          <a:bodyPr>
            <a:normAutofit fontScale="90000"/>
          </a:bodyPr>
          <a:lstStyle/>
          <a:p>
            <a:r>
              <a:rPr lang="en-US" sz="3600" spc="-50" dirty="0">
                <a:solidFill>
                  <a:srgbClr val="418AB3"/>
                </a:solidFill>
                <a:ea typeface="+mj-ea"/>
                <a:cs typeface="+mj-cs"/>
              </a:rPr>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249499" y="1296050"/>
            <a:ext cx="1600200" cy="178427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448823" y="1765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448823" y="2146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448823" y="2527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54756" y="1216825"/>
            <a:ext cx="4648200" cy="203693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335361" y="1220755"/>
            <a:ext cx="1497846"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870877" y="1305389"/>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2307262" y="1243960"/>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Environment Roles </a:t>
            </a:r>
            <a:r>
              <a:rPr lang="en-US" sz="1400">
                <a:gradFill>
                  <a:gsLst>
                    <a:gs pos="2917">
                      <a:prstClr val="black"/>
                    </a:gs>
                    <a:gs pos="30000">
                      <a:prstClr val="black"/>
                    </a:gs>
                  </a:gsLst>
                  <a:lin ang="5400000" scaled="0"/>
                </a:gradFill>
                <a:latin typeface="Segoe UI Light"/>
              </a:rPr>
              <a:t>(Maker/Admin)</a:t>
            </a:r>
            <a:endParaRPr lang="en-US">
              <a:gradFill>
                <a:gsLst>
                  <a:gs pos="2917">
                    <a:prstClr val="black"/>
                  </a:gs>
                  <a:gs pos="30000">
                    <a:prstClr val="black"/>
                  </a:gs>
                </a:gsLst>
                <a:lin ang="5400000" scaled="0"/>
              </a:gradFill>
              <a:latin typeface="Segoe UI Light"/>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892421" y="2097253"/>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2328808" y="2035824"/>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602556" y="1765815"/>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260719" y="3601857"/>
            <a:ext cx="1600200" cy="2459449"/>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652113" y="5693221"/>
            <a:ext cx="811440" cy="369075"/>
          </a:xfrm>
          <a:prstGeom prst="rect">
            <a:avLst/>
          </a:prstGeom>
          <a:noFill/>
        </p:spPr>
        <p:txBody>
          <a:bodyPr wrap="none" rtlCol="0">
            <a:spAutoFit/>
          </a:bodyPr>
          <a:lstStyle/>
          <a:p>
            <a:pPr algn="ctr" defTabSz="587275">
              <a:defRPr/>
            </a:pPr>
            <a:r>
              <a:rPr lang="en-US" sz="899">
                <a:solidFill>
                  <a:prstClr val="white"/>
                </a:solidFill>
                <a:latin typeface="Segoe UI" panose="020B0502040204020203" pitchFamily="34" charset="0"/>
                <a:cs typeface="Segoe UI" panose="020B0502040204020203" pitchFamily="34" charset="0"/>
              </a:rPr>
              <a:t>Common </a:t>
            </a:r>
            <a:br>
              <a:rPr lang="en-US" sz="899">
                <a:solidFill>
                  <a:prstClr val="white"/>
                </a:solidFill>
                <a:latin typeface="Segoe UI" panose="020B0502040204020203" pitchFamily="34" charset="0"/>
                <a:cs typeface="Segoe UI" panose="020B0502040204020203" pitchFamily="34" charset="0"/>
              </a:rPr>
            </a:br>
            <a:r>
              <a:rPr lang="en-US" sz="899">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460043" y="4071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460043" y="4452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460043" y="4833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65976" y="3522633"/>
            <a:ext cx="4648200" cy="2629300"/>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346580" y="3526563"/>
            <a:ext cx="1486625"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2318482" y="3549767"/>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strike="sngStrike">
                <a:gradFill>
                  <a:gsLst>
                    <a:gs pos="2917">
                      <a:prstClr val="black"/>
                    </a:gs>
                    <a:gs pos="30000">
                      <a:prstClr val="black"/>
                    </a:gs>
                  </a:gsLst>
                  <a:lin ang="5400000" scaled="0"/>
                </a:gradFill>
                <a:latin typeface="Segoe UI Light"/>
              </a:rPr>
              <a:t>Environment Roles </a:t>
            </a:r>
            <a:r>
              <a:rPr lang="en-US" sz="1400" strike="sngStrike">
                <a:gradFill>
                  <a:gsLst>
                    <a:gs pos="2917">
                      <a:prstClr val="black"/>
                    </a:gs>
                    <a:gs pos="30000">
                      <a:prstClr val="black"/>
                    </a:gs>
                  </a:gsLst>
                  <a:lin ang="5400000" scaled="0"/>
                </a:gradFill>
                <a:latin typeface="Segoe UI Light"/>
              </a:rPr>
              <a:t>(Maker/Admin)</a:t>
            </a:r>
            <a:endParaRPr lang="en-US" strike="sngStrike">
              <a:gradFill>
                <a:gsLst>
                  <a:gs pos="2917">
                    <a:prstClr val="black"/>
                  </a:gs>
                  <a:gs pos="30000">
                    <a:prstClr val="black"/>
                  </a:gs>
                </a:gsLst>
                <a:lin ang="5400000" scaled="0"/>
              </a:gradFill>
              <a:latin typeface="Segoe UI Light"/>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903641" y="4403060"/>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2340028" y="4341631"/>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912179" y="5222761"/>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2348564" y="5161333"/>
            <a:ext cx="2641749" cy="815608"/>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 &amp; CDS Roles</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(Maker/Admin/Customizer…)</a:t>
            </a:r>
            <a:endParaRPr lang="en-US" sz="2800">
              <a:gradFill>
                <a:gsLst>
                  <a:gs pos="2917">
                    <a:prstClr val="black"/>
                  </a:gs>
                  <a:gs pos="30000">
                    <a:prstClr val="black"/>
                  </a:gs>
                </a:gsLst>
                <a:lin ang="5400000" scaled="0"/>
              </a:gradFill>
              <a:latin typeface="Segoe UI Light"/>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613776" y="4071621"/>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5119339" y="1012912"/>
            <a:ext cx="6929651" cy="56138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4792" indent="-304792" defTabSz="1243625">
              <a:buFont typeface="Wingdings" panose="05000000000000000000" pitchFamily="2" charset="2"/>
              <a:buChar char="§"/>
            </a:pPr>
            <a:r>
              <a:rPr lang="en-US" sz="3200" dirty="0">
                <a:solidFill>
                  <a:prstClr val="black"/>
                </a:solidFill>
              </a:rPr>
              <a:t>Access is controlled at three levels</a:t>
            </a:r>
          </a:p>
          <a:p>
            <a:pPr marL="609585" lvl="1" indent="-304792" defTabSz="1243625">
              <a:buFont typeface="Wingdings" panose="05000000000000000000" pitchFamily="2" charset="2"/>
              <a:buChar char="§"/>
            </a:pPr>
            <a:r>
              <a:rPr lang="en-US" sz="2400" dirty="0">
                <a:solidFill>
                  <a:prstClr val="black"/>
                </a:solidFill>
                <a:latin typeface="Segoe UI Light"/>
              </a:rPr>
              <a:t>Environment roles</a:t>
            </a:r>
          </a:p>
          <a:p>
            <a:pPr marL="609585" lvl="1" indent="-304792" defTabSz="1243625">
              <a:buFont typeface="Wingdings" panose="05000000000000000000" pitchFamily="2" charset="2"/>
              <a:buChar char="§"/>
            </a:pPr>
            <a:r>
              <a:rPr lang="en-US" sz="2400" dirty="0">
                <a:solidFill>
                  <a:prstClr val="black"/>
                </a:solidFill>
                <a:latin typeface="Segoe UI Light"/>
              </a:rPr>
              <a:t>Resource permissions for apps/flows/custom connectors/etc.</a:t>
            </a:r>
          </a:p>
          <a:p>
            <a:pPr marL="609585" lvl="1" indent="-304792" defTabSz="1243625">
              <a:buFont typeface="Wingdings" panose="05000000000000000000" pitchFamily="2" charset="2"/>
              <a:buChar char="§"/>
            </a:pPr>
            <a:r>
              <a:rPr lang="en-US" sz="2400" dirty="0">
                <a:solidFill>
                  <a:prstClr val="black"/>
                </a:solidFill>
                <a:latin typeface="Segoe UI Light"/>
              </a:rPr>
              <a:t>CDS security roles (if a CDS database has been provisioned)</a:t>
            </a:r>
            <a:endParaRPr lang="en-US" sz="4267" dirty="0">
              <a:solidFill>
                <a:prstClr val="black"/>
              </a:solidFill>
              <a:latin typeface="Segoe UI Light"/>
            </a:endParaRPr>
          </a:p>
          <a:p>
            <a:pPr marL="304792" indent="-304792" defTabSz="1243625">
              <a:buFont typeface="Wingdings" panose="05000000000000000000" pitchFamily="2" charset="2"/>
              <a:buChar char="§"/>
            </a:pPr>
            <a:endParaRPr lang="en-US" sz="3200" dirty="0">
              <a:solidFill>
                <a:prstClr val="black"/>
              </a:solidFill>
            </a:endParaRPr>
          </a:p>
          <a:p>
            <a:pPr marL="304792" indent="-304792" defTabSz="1243625">
              <a:buFont typeface="Wingdings" panose="05000000000000000000" pitchFamily="2" charset="2"/>
              <a:buChar char="§"/>
            </a:pPr>
            <a:r>
              <a:rPr lang="en-US" sz="3200" dirty="0">
                <a:solidFill>
                  <a:prstClr val="black"/>
                </a:solidFill>
              </a:rPr>
              <a:t>Once a CDS database has been created, the CDS security roles take over for controlling security</a:t>
            </a: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41" y="5222761"/>
            <a:ext cx="500888" cy="500888"/>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a:xfrm>
            <a:off x="464213" y="309308"/>
            <a:ext cx="11296416" cy="498598"/>
          </a:xfrm>
        </p:spPr>
        <p:txBody>
          <a:bodyPr>
            <a:normAutofit fontScale="90000"/>
          </a:bodyPr>
          <a:lstStyle/>
          <a:p>
            <a:r>
              <a:rPr lang="en-US" sz="3600" spc="-50" dirty="0">
                <a:solidFill>
                  <a:srgbClr val="418AB3"/>
                </a:solidFill>
                <a:ea typeface="+mj-ea"/>
                <a:cs typeface="+mj-cs"/>
              </a:rPr>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584200" y="1435497"/>
            <a:ext cx="11176429" cy="3834896"/>
          </a:xfrm>
        </p:spPr>
        <p:txBody>
          <a:bodyPr>
            <a:normAutofit lnSpcReduction="10000"/>
          </a:bodyPr>
          <a:lstStyle/>
          <a:p>
            <a:r>
              <a:rPr lang="en-US" sz="2800" dirty="0">
                <a:latin typeface="Calibri" panose="020F0502020204030204" pitchFamily="34" charset="0"/>
                <a:cs typeface="Calibri" panose="020F0502020204030204" pitchFamily="34" charset="0"/>
              </a:rPr>
              <a:t>Users are associated with an environment either directly or the-just in-time via an Azure AD Group</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Access to apps, data and services is by association with one or more security roles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security role grants discrete privileges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623392" y="932723"/>
          <a:ext cx="11329259" cy="5696674"/>
        </p:xfrm>
        <a:graphic>
          <a:graphicData uri="http://schemas.openxmlformats.org/drawingml/2006/table">
            <a:tbl>
              <a:tblPr firstRow="1" firstCol="1" bandRow="1">
                <a:tableStyleId>{21E4AEA4-8DFA-4A89-87EB-49C32662AFE0}</a:tableStyleId>
              </a:tblPr>
              <a:tblGrid>
                <a:gridCol w="3577660">
                  <a:extLst>
                    <a:ext uri="{9D8B030D-6E8A-4147-A177-3AD203B41FA5}">
                      <a16:colId xmlns:a16="http://schemas.microsoft.com/office/drawing/2014/main" val="3696452284"/>
                    </a:ext>
                  </a:extLst>
                </a:gridCol>
                <a:gridCol w="7751599">
                  <a:extLst>
                    <a:ext uri="{9D8B030D-6E8A-4147-A177-3AD203B41FA5}">
                      <a16:colId xmlns:a16="http://schemas.microsoft.com/office/drawing/2014/main" val="4144515228"/>
                    </a:ext>
                  </a:extLst>
                </a:gridCol>
              </a:tblGrid>
              <a:tr h="302525">
                <a:tc>
                  <a:txBody>
                    <a:bodyPr/>
                    <a:lstStyle/>
                    <a:p>
                      <a:pPr marL="0" marR="0">
                        <a:lnSpc>
                          <a:spcPct val="107000"/>
                        </a:lnSpc>
                        <a:spcBef>
                          <a:spcPts val="0"/>
                        </a:spcBef>
                        <a:spcAft>
                          <a:spcPts val="0"/>
                        </a:spcAft>
                      </a:pPr>
                      <a:r>
                        <a:rPr lang="en-US" sz="1700">
                          <a:effectLst/>
                        </a:rPr>
                        <a:t>Role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tc>
                  <a:txBody>
                    <a:bodyPr/>
                    <a:lstStyle/>
                    <a:p>
                      <a:pPr marL="0" marR="0">
                        <a:lnSpc>
                          <a:spcPct val="107000"/>
                        </a:lnSpc>
                        <a:spcBef>
                          <a:spcPts val="0"/>
                        </a:spcBef>
                        <a:spcAft>
                          <a:spcPts val="0"/>
                        </a:spcAft>
                      </a:pPr>
                      <a:r>
                        <a:rPr lang="en-US" sz="1700">
                          <a:effectLst/>
                        </a:rPr>
                        <a:t>Description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extLst>
                  <a:ext uri="{0D108BD9-81ED-4DB2-BD59-A6C34878D82A}">
                    <a16:rowId xmlns:a16="http://schemas.microsoft.com/office/drawing/2014/main" val="2736300840"/>
                  </a:ext>
                </a:extLst>
              </a:tr>
              <a:tr h="1397460">
                <a:tc>
                  <a:txBody>
                    <a:bodyPr/>
                    <a:lstStyle/>
                    <a:p>
                      <a:pPr marL="0" marR="0">
                        <a:lnSpc>
                          <a:spcPct val="107000"/>
                        </a:lnSpc>
                        <a:spcBef>
                          <a:spcPts val="0"/>
                        </a:spcBef>
                        <a:spcAft>
                          <a:spcPts val="0"/>
                        </a:spcAft>
                      </a:pPr>
                      <a:r>
                        <a:rPr lang="en-US" sz="2100">
                          <a:effectLst/>
                        </a:rPr>
                        <a:t>Environment Admin / </a:t>
                      </a:r>
                      <a:br>
                        <a:rPr lang="en-US" sz="2100">
                          <a:effectLst/>
                        </a:rPr>
                      </a:br>
                      <a:r>
                        <a:rPr lang="en-US" sz="2100">
                          <a:effectLst/>
                        </a:rPr>
                        <a:t>System Administrator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7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700">
                          <a:effectLst/>
                        </a:rPr>
                        <a:t>Care should be taken in assigning this to the right people.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2203192859"/>
                  </a:ext>
                </a:extLst>
              </a:tr>
              <a:tr h="1051241">
                <a:tc>
                  <a:txBody>
                    <a:bodyPr/>
                    <a:lstStyle/>
                    <a:p>
                      <a:pPr marL="0" marR="0">
                        <a:lnSpc>
                          <a:spcPct val="107000"/>
                        </a:lnSpc>
                        <a:spcBef>
                          <a:spcPts val="0"/>
                        </a:spcBef>
                        <a:spcAft>
                          <a:spcPts val="0"/>
                        </a:spcAft>
                      </a:pPr>
                      <a:r>
                        <a:rPr lang="en-US" sz="2100">
                          <a:effectLst/>
                        </a:rPr>
                        <a:t>System Customizer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700">
                          <a:effectLst/>
                        </a:rPr>
                        <a:t>Role can be modified but it is not recommended to modify.</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1160493168"/>
                  </a:ext>
                </a:extLst>
              </a:tr>
              <a:tr h="1244716">
                <a:tc>
                  <a:txBody>
                    <a:bodyPr/>
                    <a:lstStyle/>
                    <a:p>
                      <a:pPr marL="0" marR="0">
                        <a:lnSpc>
                          <a:spcPct val="107000"/>
                        </a:lnSpc>
                        <a:spcBef>
                          <a:spcPts val="0"/>
                        </a:spcBef>
                        <a:spcAft>
                          <a:spcPts val="0"/>
                        </a:spcAft>
                      </a:pPr>
                      <a:r>
                        <a:rPr lang="en-US" sz="2100">
                          <a:effectLst/>
                        </a:rPr>
                        <a:t>Environment Maker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Role can be modified but it is not recommended to modify.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113837854"/>
                  </a:ext>
                </a:extLst>
              </a:tr>
              <a:tr h="1700732">
                <a:tc>
                  <a:txBody>
                    <a:bodyPr/>
                    <a:lstStyle/>
                    <a:p>
                      <a:pPr marL="0" marR="0">
                        <a:lnSpc>
                          <a:spcPct val="107000"/>
                        </a:lnSpc>
                        <a:spcBef>
                          <a:spcPts val="0"/>
                        </a:spcBef>
                        <a:spcAft>
                          <a:spcPts val="0"/>
                        </a:spcAft>
                      </a:pPr>
                      <a:r>
                        <a:rPr lang="en-US" sz="2100">
                          <a:effectLst/>
                        </a:rPr>
                        <a:t>Common Data Service User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Good role to copy to make a custom security role for users.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#5 Cross-tenant inbound &amp; outbound restrictions</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859" y="2141212"/>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8117189" y="3971247"/>
            <a:ext cx="2032000" cy="8128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1045113" y="1070003"/>
            <a:ext cx="3042500" cy="410433"/>
          </a:xfrm>
          <a:prstGeom prst="rect">
            <a:avLst/>
          </a:prstGeom>
          <a:noFill/>
        </p:spPr>
        <p:txBody>
          <a:bodyPr wrap="none" lIns="0" tIns="0" rIns="0" bIns="0" rtlCol="0">
            <a:spAutoFit/>
          </a:bodyPr>
          <a:lstStyle/>
          <a:p>
            <a:pPr defTabSz="1219170"/>
            <a:r>
              <a:rPr lang="en-US" sz="2667" i="1">
                <a:gradFill>
                  <a:gsLst>
                    <a:gs pos="0">
                      <a:prstClr val="black"/>
                    </a:gs>
                    <a:gs pos="86000">
                      <a:prstClr val="black"/>
                    </a:gs>
                  </a:gsLst>
                  <a:lin ang="5400000" scaled="0"/>
                </a:gradFill>
                <a:latin typeface="Segoe UI Light"/>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223606" y="1821949"/>
            <a:ext cx="3286091" cy="523220"/>
          </a:xfrm>
          <a:prstGeom prst="rect">
            <a:avLst/>
          </a:prstGeom>
          <a:noFill/>
        </p:spPr>
        <p:txBody>
          <a:bodyPr wrap="none" rtlCol="0">
            <a:spAutoFit/>
          </a:bodyPr>
          <a:lstStyle/>
          <a:p>
            <a:pPr algn="ctr" defTabSz="1219170"/>
            <a:r>
              <a:rPr lang="en-US" sz="1400">
                <a:solidFill>
                  <a:prstClr val="black"/>
                </a:solidFill>
                <a:latin typeface="Segoe UI Light"/>
              </a:rPr>
              <a:t>Contoso User is blocked from connecting</a:t>
            </a:r>
            <a:br>
              <a:rPr lang="en-US" sz="1400">
                <a:solidFill>
                  <a:prstClr val="black"/>
                </a:solidFill>
                <a:latin typeface="Segoe UI Light"/>
              </a:rPr>
            </a:br>
            <a:r>
              <a:rPr lang="en-US" sz="1400">
                <a:solidFill>
                  <a:prstClr val="black"/>
                </a:solidFill>
                <a:latin typeface="Segoe UI Light"/>
              </a:rPr>
              <a:t>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4703852" y="2159287"/>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3" name="Rectangle 2">
            <a:extLst>
              <a:ext uri="{FF2B5EF4-FFF2-40B4-BE49-F238E27FC236}">
                <a16:creationId xmlns:a16="http://schemas.microsoft.com/office/drawing/2014/main" id="{A16E07E3-E15A-4D88-8228-933B235901BC}"/>
              </a:ext>
            </a:extLst>
          </p:cNvPr>
          <p:cNvSpPr/>
          <p:nvPr/>
        </p:nvSpPr>
        <p:spPr>
          <a:xfrm>
            <a:off x="911299" y="1088422"/>
            <a:ext cx="10875606" cy="461665"/>
          </a:xfrm>
          <a:prstGeom prst="rect">
            <a:avLst/>
          </a:prstGeom>
        </p:spPr>
        <p:txBody>
          <a:bodyPr wrap="none">
            <a:spAutoFit/>
          </a:bodyPr>
          <a:lstStyle/>
          <a:p>
            <a:pPr defTabSz="1219170"/>
            <a:r>
              <a:rPr lang="en-US" sz="2400" dirty="0">
                <a:solidFill>
                  <a:prstClr val="black"/>
                </a:solidFill>
                <a:latin typeface="Segoe UI Light"/>
                <a:hlinkClick r:id="rId3"/>
              </a:rPr>
              <a:t>https://aka.ms/adtenantrestrictions</a:t>
            </a:r>
            <a:r>
              <a:rPr lang="en-US" sz="2400" dirty="0">
                <a:solidFill>
                  <a:prstClr val="black"/>
                </a:solidFill>
                <a:latin typeface="Segoe UI Light"/>
              </a:rPr>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519199" y="2288809"/>
            <a:ext cx="2032000" cy="8128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370139" y="4625088"/>
            <a:ext cx="2902911" cy="523220"/>
          </a:xfrm>
          <a:prstGeom prst="rect">
            <a:avLst/>
          </a:prstGeom>
          <a:noFill/>
        </p:spPr>
        <p:txBody>
          <a:bodyPr wrap="none" rtlCol="0">
            <a:spAutoFit/>
          </a:bodyPr>
          <a:lstStyle/>
          <a:p>
            <a:pPr algn="ctr" defTabSz="1219170"/>
            <a:r>
              <a:rPr lang="en-US" sz="1400">
                <a:solidFill>
                  <a:prstClr val="black"/>
                </a:solidFill>
                <a:latin typeface="Segoe UI Light"/>
              </a:rPr>
              <a:t>Fabrikam user is blocked connecting</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397" y="1993995"/>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4625316" y="3344359"/>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14" name="TextBox 13">
            <a:extLst>
              <a:ext uri="{FF2B5EF4-FFF2-40B4-BE49-F238E27FC236}">
                <a16:creationId xmlns:a16="http://schemas.microsoft.com/office/drawing/2014/main" id="{C37ACA63-8F97-45A8-834B-279DD1A3B298}"/>
              </a:ext>
            </a:extLst>
          </p:cNvPr>
          <p:cNvSpPr txBox="1"/>
          <p:nvPr/>
        </p:nvSpPr>
        <p:spPr>
          <a:xfrm>
            <a:off x="489080" y="1149978"/>
            <a:ext cx="11702921" cy="420564"/>
          </a:xfrm>
          <a:prstGeom prst="rect">
            <a:avLst/>
          </a:prstGeom>
          <a:noFill/>
        </p:spPr>
        <p:txBody>
          <a:bodyPr wrap="square" rtlCol="0">
            <a:spAutoFit/>
          </a:bodyPr>
          <a:lstStyle/>
          <a:p>
            <a:pPr defTabSz="1219170"/>
            <a:r>
              <a:rPr lang="en-US" sz="2133" b="1" dirty="0">
                <a:solidFill>
                  <a:prstClr val="black"/>
                </a:solidFill>
                <a:latin typeface="Segoe UI Light"/>
              </a:rPr>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bject 2">
            <a:extLst>
              <a:ext uri="{FF2B5EF4-FFF2-40B4-BE49-F238E27FC236}">
                <a16:creationId xmlns:a16="http://schemas.microsoft.com/office/drawing/2014/main" id="{52F4201A-A018-4A08-88F0-9912EC0062CB}"/>
              </a:ext>
            </a:extLst>
          </p:cNvPr>
          <p:cNvSpPr/>
          <p:nvPr/>
        </p:nvSpPr>
        <p:spPr>
          <a:xfrm>
            <a:off x="0" y="0"/>
            <a:ext cx="4654550" cy="6858000"/>
          </a:xfrm>
          <a:custGeom>
            <a:avLst/>
            <a:gdLst/>
            <a:ahLst/>
            <a:cxnLst/>
            <a:rect l="l" t="t" r="r" b="b"/>
            <a:pathLst>
              <a:path w="4654550" h="6858000">
                <a:moveTo>
                  <a:pt x="4654296" y="0"/>
                </a:moveTo>
                <a:lnTo>
                  <a:pt x="0" y="0"/>
                </a:lnTo>
                <a:lnTo>
                  <a:pt x="0" y="6858000"/>
                </a:lnTo>
                <a:lnTo>
                  <a:pt x="4654296" y="6858000"/>
                </a:lnTo>
                <a:lnTo>
                  <a:pt x="4654296" y="0"/>
                </a:lnTo>
                <a:close/>
              </a:path>
            </a:pathLst>
          </a:custGeom>
          <a:solidFill>
            <a:srgbClr val="404040"/>
          </a:solidFill>
        </p:spPr>
        <p:txBody>
          <a:bodyPr wrap="square" lIns="0" tIns="0" rIns="0" bIns="0" rtlCol="0"/>
          <a:lstStyle/>
          <a:p>
            <a:endParaRPr/>
          </a:p>
        </p:txBody>
      </p:sp>
      <p:sp>
        <p:nvSpPr>
          <p:cNvPr id="2" name="object 2"/>
          <p:cNvSpPr txBox="1">
            <a:spLocks noGrp="1"/>
          </p:cNvSpPr>
          <p:nvPr>
            <p:ph type="title"/>
          </p:nvPr>
        </p:nvSpPr>
        <p:spPr>
          <a:xfrm>
            <a:off x="594821" y="356665"/>
            <a:ext cx="3112136" cy="1675459"/>
          </a:xfrm>
          <a:prstGeom prst="rect">
            <a:avLst/>
          </a:prstGeom>
        </p:spPr>
        <p:txBody>
          <a:bodyPr vert="horz" wrap="square" lIns="0" tIns="13335" rIns="0" bIns="0" rtlCol="0">
            <a:spAutoFit/>
          </a:bodyPr>
          <a:lstStyle/>
          <a:p>
            <a:pPr algn="ctr">
              <a:lnSpc>
                <a:spcPct val="100000"/>
              </a:lnSpc>
              <a:spcBef>
                <a:spcPts val="10"/>
              </a:spcBef>
            </a:pPr>
            <a:r>
              <a:rPr lang="en-US" sz="3600" kern="1200" spc="-50" dirty="0">
                <a:ln w="3175">
                  <a:noFill/>
                </a:ln>
                <a:solidFill>
                  <a:srgbClr val="418AB3"/>
                </a:solidFill>
                <a:latin typeface="+mj-lt"/>
                <a:cs typeface="+mj-cs"/>
              </a:rPr>
              <a:t>Prevent data leakage  with DLP policies</a:t>
            </a:r>
            <a:endParaRPr sz="3600" kern="1200" spc="-50" dirty="0">
              <a:ln w="3175">
                <a:noFill/>
              </a:ln>
              <a:solidFill>
                <a:srgbClr val="418AB3"/>
              </a:solidFill>
              <a:latin typeface="+mj-lt"/>
              <a:cs typeface="+mj-cs"/>
            </a:endParaRPr>
          </a:p>
        </p:txBody>
      </p:sp>
      <p:sp>
        <p:nvSpPr>
          <p:cNvPr id="124" name="object 4">
            <a:extLst>
              <a:ext uri="{FF2B5EF4-FFF2-40B4-BE49-F238E27FC236}">
                <a16:creationId xmlns:a16="http://schemas.microsoft.com/office/drawing/2014/main" id="{3A1E71FF-C281-4D3D-BD57-150202F47545}"/>
              </a:ext>
            </a:extLst>
          </p:cNvPr>
          <p:cNvSpPr txBox="1"/>
          <p:nvPr/>
        </p:nvSpPr>
        <p:spPr>
          <a:xfrm>
            <a:off x="698190" y="2388788"/>
            <a:ext cx="3112135" cy="3053715"/>
          </a:xfrm>
          <a:prstGeom prst="rect">
            <a:avLst/>
          </a:prstGeom>
        </p:spPr>
        <p:txBody>
          <a:bodyPr vert="horz" wrap="square" lIns="0" tIns="34290" rIns="0" bIns="0" rtlCol="0">
            <a:spAutoFit/>
          </a:bodyPr>
          <a:lstStyle/>
          <a:p>
            <a:pPr marL="297815" marR="5080" indent="-285750" algn="just">
              <a:lnSpc>
                <a:spcPct val="90000"/>
              </a:lnSpc>
              <a:spcBef>
                <a:spcPts val="270"/>
              </a:spcBef>
              <a:buFont typeface="Wingdings" panose="05000000000000000000" pitchFamily="2" charset="2"/>
              <a:buChar char="ü"/>
              <a:tabLst>
                <a:tab pos="241300" algn="l"/>
                <a:tab pos="241935" algn="l"/>
              </a:tabLst>
            </a:pPr>
            <a:r>
              <a:rPr sz="1400" spc="-10" dirty="0">
                <a:solidFill>
                  <a:schemeClr val="bg1"/>
                </a:solidFill>
                <a:latin typeface="Carlito"/>
                <a:cs typeface="Carlito"/>
              </a:rPr>
              <a:t>Data </a:t>
            </a:r>
            <a:r>
              <a:rPr sz="1400" dirty="0">
                <a:solidFill>
                  <a:schemeClr val="bg1"/>
                </a:solidFill>
                <a:latin typeface="Carlito"/>
                <a:cs typeface="Carlito"/>
              </a:rPr>
              <a:t>loss </a:t>
            </a:r>
            <a:r>
              <a:rPr sz="1400" spc="-10" dirty="0">
                <a:solidFill>
                  <a:schemeClr val="bg1"/>
                </a:solidFill>
                <a:latin typeface="Carlito"/>
                <a:cs typeface="Carlito"/>
              </a:rPr>
              <a:t>prevention </a:t>
            </a:r>
            <a:r>
              <a:rPr sz="1400" spc="-5" dirty="0">
                <a:solidFill>
                  <a:schemeClr val="bg1"/>
                </a:solidFill>
                <a:latin typeface="Carlito"/>
                <a:cs typeface="Carlito"/>
              </a:rPr>
              <a:t>policies (DLP)  </a:t>
            </a:r>
            <a:r>
              <a:rPr sz="1400" spc="-10" dirty="0">
                <a:solidFill>
                  <a:schemeClr val="bg1"/>
                </a:solidFill>
                <a:latin typeface="Carlito"/>
                <a:cs typeface="Carlito"/>
              </a:rPr>
              <a:t>enforce </a:t>
            </a:r>
            <a:r>
              <a:rPr sz="1400" spc="-5" dirty="0">
                <a:solidFill>
                  <a:schemeClr val="bg1"/>
                </a:solidFill>
                <a:latin typeface="Carlito"/>
                <a:cs typeface="Carlito"/>
              </a:rPr>
              <a:t>rules </a:t>
            </a:r>
            <a:r>
              <a:rPr sz="1400" spc="-10" dirty="0">
                <a:solidFill>
                  <a:schemeClr val="bg1"/>
                </a:solidFill>
                <a:latin typeface="Carlito"/>
                <a:cs typeface="Carlito"/>
              </a:rPr>
              <a:t>for </a:t>
            </a:r>
            <a:r>
              <a:rPr lang="en-GB" sz="1400" spc="-10" dirty="0">
                <a:solidFill>
                  <a:schemeClr val="bg1"/>
                </a:solidFill>
                <a:latin typeface="Carlito"/>
                <a:cs typeface="Carlito"/>
              </a:rPr>
              <a:t>a</a:t>
            </a:r>
            <a:r>
              <a:rPr sz="1400" spc="-5" dirty="0">
                <a:solidFill>
                  <a:schemeClr val="bg1"/>
                </a:solidFill>
                <a:latin typeface="Carlito"/>
                <a:cs typeface="Carlito"/>
              </a:rPr>
              <a:t>which </a:t>
            </a:r>
            <a:r>
              <a:rPr sz="1400" spc="-10" dirty="0">
                <a:solidFill>
                  <a:schemeClr val="bg1"/>
                </a:solidFill>
                <a:latin typeface="Carlito"/>
                <a:cs typeface="Carlito"/>
              </a:rPr>
              <a:t>connectors </a:t>
            </a:r>
            <a:r>
              <a:rPr sz="1400" spc="-5" dirty="0">
                <a:solidFill>
                  <a:schemeClr val="bg1"/>
                </a:solidFill>
                <a:latin typeface="Carlito"/>
                <a:cs typeface="Carlito"/>
              </a:rPr>
              <a:t>can  be used </a:t>
            </a:r>
            <a:r>
              <a:rPr sz="1400" spc="-10" dirty="0">
                <a:solidFill>
                  <a:schemeClr val="bg1"/>
                </a:solidFill>
                <a:latin typeface="Carlito"/>
                <a:cs typeface="Carlito"/>
              </a:rPr>
              <a:t>together by </a:t>
            </a:r>
            <a:r>
              <a:rPr sz="1400" dirty="0">
                <a:solidFill>
                  <a:schemeClr val="bg1"/>
                </a:solidFill>
                <a:latin typeface="Carlito"/>
                <a:cs typeface="Carlito"/>
              </a:rPr>
              <a:t>classifying  </a:t>
            </a:r>
            <a:r>
              <a:rPr sz="1400" spc="-10" dirty="0">
                <a:solidFill>
                  <a:schemeClr val="bg1"/>
                </a:solidFill>
                <a:latin typeface="Carlito"/>
                <a:cs typeface="Carlito"/>
              </a:rPr>
              <a:t>connectors </a:t>
            </a:r>
            <a:r>
              <a:rPr sz="1400" dirty="0">
                <a:solidFill>
                  <a:schemeClr val="bg1"/>
                </a:solidFill>
                <a:latin typeface="Carlito"/>
                <a:cs typeface="Carlito"/>
              </a:rPr>
              <a:t>as </a:t>
            </a:r>
            <a:r>
              <a:rPr sz="1400" spc="-5" dirty="0">
                <a:solidFill>
                  <a:schemeClr val="bg1"/>
                </a:solidFill>
                <a:latin typeface="Carlito"/>
                <a:cs typeface="Carlito"/>
              </a:rPr>
              <a:t>either Business </a:t>
            </a:r>
            <a:r>
              <a:rPr sz="1400" spc="-10" dirty="0">
                <a:solidFill>
                  <a:schemeClr val="bg1"/>
                </a:solidFill>
                <a:latin typeface="Carlito"/>
                <a:cs typeface="Carlito"/>
              </a:rPr>
              <a:t>Data </a:t>
            </a:r>
            <a:r>
              <a:rPr sz="1400" spc="-5" dirty="0">
                <a:solidFill>
                  <a:schemeClr val="bg1"/>
                </a:solidFill>
                <a:latin typeface="Carlito"/>
                <a:cs typeface="Carlito"/>
              </a:rPr>
              <a:t>only  or </a:t>
            </a:r>
            <a:r>
              <a:rPr sz="1400" dirty="0">
                <a:solidFill>
                  <a:schemeClr val="bg1"/>
                </a:solidFill>
                <a:latin typeface="Carlito"/>
                <a:cs typeface="Carlito"/>
              </a:rPr>
              <a:t>No </a:t>
            </a:r>
            <a:r>
              <a:rPr sz="1400" spc="-5" dirty="0">
                <a:solidFill>
                  <a:schemeClr val="bg1"/>
                </a:solidFill>
                <a:latin typeface="Carlito"/>
                <a:cs typeface="Carlito"/>
              </a:rPr>
              <a:t>Business </a:t>
            </a:r>
            <a:r>
              <a:rPr sz="1400" spc="-10" dirty="0">
                <a:solidFill>
                  <a:schemeClr val="bg1"/>
                </a:solidFill>
                <a:latin typeface="Carlito"/>
                <a:cs typeface="Carlito"/>
              </a:rPr>
              <a:t>Data</a:t>
            </a:r>
            <a:r>
              <a:rPr sz="1400" spc="-20" dirty="0">
                <a:solidFill>
                  <a:schemeClr val="bg1"/>
                </a:solidFill>
                <a:latin typeface="Carlito"/>
                <a:cs typeface="Carlito"/>
              </a:rPr>
              <a:t> </a:t>
            </a:r>
            <a:r>
              <a:rPr sz="1400" spc="-5" dirty="0">
                <a:solidFill>
                  <a:schemeClr val="bg1"/>
                </a:solidFill>
                <a:latin typeface="Carlito"/>
                <a:cs typeface="Carlito"/>
              </a:rPr>
              <a:t>allowed.</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500" dirty="0">
              <a:solidFill>
                <a:schemeClr val="bg1"/>
              </a:solidFill>
              <a:latin typeface="Carlito"/>
              <a:cs typeface="Carlito"/>
            </a:endParaRPr>
          </a:p>
          <a:p>
            <a:pPr marL="297815" marR="20320" indent="-285750" algn="just">
              <a:lnSpc>
                <a:spcPts val="1510"/>
              </a:lnSpc>
              <a:buFont typeface="Wingdings" panose="05000000000000000000" pitchFamily="2" charset="2"/>
              <a:buChar char="ü"/>
              <a:tabLst>
                <a:tab pos="241300" algn="l"/>
                <a:tab pos="241935" algn="l"/>
              </a:tabLst>
            </a:pPr>
            <a:r>
              <a:rPr sz="1400" spc="-20" dirty="0">
                <a:solidFill>
                  <a:schemeClr val="bg1"/>
                </a:solidFill>
                <a:latin typeface="Carlito"/>
                <a:cs typeface="Carlito"/>
              </a:rPr>
              <a:t>Simply, </a:t>
            </a:r>
            <a:r>
              <a:rPr sz="1400" dirty="0">
                <a:solidFill>
                  <a:schemeClr val="bg1"/>
                </a:solidFill>
                <a:latin typeface="Carlito"/>
                <a:cs typeface="Carlito"/>
              </a:rPr>
              <a:t>if </a:t>
            </a:r>
            <a:r>
              <a:rPr sz="1400" spc="-5" dirty="0">
                <a:solidFill>
                  <a:schemeClr val="bg1"/>
                </a:solidFill>
                <a:latin typeface="Carlito"/>
                <a:cs typeface="Carlito"/>
              </a:rPr>
              <a:t>you put </a:t>
            </a:r>
            <a:r>
              <a:rPr sz="1400" dirty="0">
                <a:solidFill>
                  <a:schemeClr val="bg1"/>
                </a:solidFill>
                <a:latin typeface="Carlito"/>
                <a:cs typeface="Carlito"/>
              </a:rPr>
              <a:t>a </a:t>
            </a:r>
            <a:r>
              <a:rPr sz="1400" spc="-10" dirty="0">
                <a:solidFill>
                  <a:schemeClr val="bg1"/>
                </a:solidFill>
                <a:latin typeface="Carlito"/>
                <a:cs typeface="Carlito"/>
              </a:rPr>
              <a:t>connector </a:t>
            </a:r>
            <a:r>
              <a:rPr sz="1400" dirty="0">
                <a:solidFill>
                  <a:schemeClr val="bg1"/>
                </a:solidFill>
                <a:latin typeface="Carlito"/>
                <a:cs typeface="Carlito"/>
              </a:rPr>
              <a:t>in </a:t>
            </a:r>
            <a:r>
              <a:rPr sz="1400" spc="-5" dirty="0">
                <a:solidFill>
                  <a:schemeClr val="bg1"/>
                </a:solidFill>
                <a:latin typeface="Carlito"/>
                <a:cs typeface="Carlito"/>
              </a:rPr>
              <a:t>the  business </a:t>
            </a:r>
            <a:r>
              <a:rPr sz="1400" spc="-10" dirty="0">
                <a:solidFill>
                  <a:schemeClr val="bg1"/>
                </a:solidFill>
                <a:latin typeface="Carlito"/>
                <a:cs typeface="Carlito"/>
              </a:rPr>
              <a:t>data </a:t>
            </a:r>
            <a:r>
              <a:rPr sz="1400" spc="-5" dirty="0">
                <a:solidFill>
                  <a:schemeClr val="bg1"/>
                </a:solidFill>
                <a:latin typeface="Carlito"/>
                <a:cs typeface="Carlito"/>
              </a:rPr>
              <a:t>only </a:t>
            </a:r>
            <a:r>
              <a:rPr sz="1400" spc="-10" dirty="0">
                <a:solidFill>
                  <a:schemeClr val="bg1"/>
                </a:solidFill>
                <a:latin typeface="Carlito"/>
                <a:cs typeface="Carlito"/>
              </a:rPr>
              <a:t>group, </a:t>
            </a:r>
            <a:r>
              <a:rPr sz="1400" dirty="0">
                <a:solidFill>
                  <a:schemeClr val="bg1"/>
                </a:solidFill>
                <a:latin typeface="Carlito"/>
                <a:cs typeface="Carlito"/>
              </a:rPr>
              <a:t>it </a:t>
            </a:r>
            <a:r>
              <a:rPr sz="1400" spc="-5" dirty="0">
                <a:solidFill>
                  <a:schemeClr val="bg1"/>
                </a:solidFill>
                <a:latin typeface="Carlito"/>
                <a:cs typeface="Carlito"/>
              </a:rPr>
              <a:t>can only be  used </a:t>
            </a:r>
            <a:r>
              <a:rPr sz="1400" dirty="0">
                <a:solidFill>
                  <a:schemeClr val="bg1"/>
                </a:solidFill>
                <a:latin typeface="Carlito"/>
                <a:cs typeface="Carlito"/>
              </a:rPr>
              <a:t>with </a:t>
            </a:r>
            <a:r>
              <a:rPr sz="1400" spc="-5" dirty="0">
                <a:solidFill>
                  <a:schemeClr val="bg1"/>
                </a:solidFill>
                <a:latin typeface="Carlito"/>
                <a:cs typeface="Carlito"/>
              </a:rPr>
              <a:t>other </a:t>
            </a:r>
            <a:r>
              <a:rPr sz="1400" spc="-10" dirty="0">
                <a:solidFill>
                  <a:schemeClr val="bg1"/>
                </a:solidFill>
                <a:latin typeface="Carlito"/>
                <a:cs typeface="Carlito"/>
              </a:rPr>
              <a:t>connectors from </a:t>
            </a:r>
            <a:r>
              <a:rPr sz="1400" spc="-5" dirty="0">
                <a:solidFill>
                  <a:schemeClr val="bg1"/>
                </a:solidFill>
                <a:latin typeface="Carlito"/>
                <a:cs typeface="Carlito"/>
              </a:rPr>
              <a:t>that  </a:t>
            </a:r>
            <a:r>
              <a:rPr sz="1400" spc="-10" dirty="0">
                <a:solidFill>
                  <a:schemeClr val="bg1"/>
                </a:solidFill>
                <a:latin typeface="Carlito"/>
                <a:cs typeface="Carlito"/>
              </a:rPr>
              <a:t>group </a:t>
            </a:r>
            <a:r>
              <a:rPr sz="1400" dirty="0">
                <a:solidFill>
                  <a:schemeClr val="bg1"/>
                </a:solidFill>
                <a:latin typeface="Carlito"/>
                <a:cs typeface="Carlito"/>
              </a:rPr>
              <a:t>in the same</a:t>
            </a:r>
            <a:r>
              <a:rPr sz="1400" spc="-15" dirty="0">
                <a:solidFill>
                  <a:schemeClr val="bg1"/>
                </a:solidFill>
                <a:latin typeface="Carlito"/>
                <a:cs typeface="Carlito"/>
              </a:rPr>
              <a:t> </a:t>
            </a:r>
            <a:r>
              <a:rPr sz="1400" spc="-5" dirty="0">
                <a:solidFill>
                  <a:schemeClr val="bg1"/>
                </a:solidFill>
                <a:latin typeface="Carlito"/>
                <a:cs typeface="Carlito"/>
              </a:rPr>
              <a:t>app.</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spcBef>
                <a:spcPts val="50"/>
              </a:spcBef>
              <a:buClr>
                <a:srgbClr val="FFFFFF"/>
              </a:buClr>
              <a:buFont typeface="Wingdings" panose="05000000000000000000" pitchFamily="2" charset="2"/>
              <a:buChar char="ü"/>
            </a:pPr>
            <a:endParaRPr sz="1450" dirty="0">
              <a:solidFill>
                <a:schemeClr val="bg1"/>
              </a:solidFill>
              <a:latin typeface="Carlito"/>
              <a:cs typeface="Carlito"/>
            </a:endParaRPr>
          </a:p>
          <a:p>
            <a:pPr marL="297815" marR="94615" indent="-285750" algn="just">
              <a:lnSpc>
                <a:spcPts val="1510"/>
              </a:lnSpc>
              <a:buFont typeface="Wingdings" panose="05000000000000000000" pitchFamily="2" charset="2"/>
              <a:buChar char="ü"/>
              <a:tabLst>
                <a:tab pos="241300" algn="l"/>
                <a:tab pos="241935" algn="l"/>
              </a:tabLst>
            </a:pPr>
            <a:r>
              <a:rPr sz="1400" spc="-25" dirty="0">
                <a:solidFill>
                  <a:schemeClr val="bg1"/>
                </a:solidFill>
                <a:latin typeface="Carlito"/>
                <a:cs typeface="Carlito"/>
              </a:rPr>
              <a:t>Tenant </a:t>
            </a:r>
            <a:r>
              <a:rPr sz="1400" spc="-5" dirty="0">
                <a:solidFill>
                  <a:schemeClr val="bg1"/>
                </a:solidFill>
                <a:latin typeface="Carlito"/>
                <a:cs typeface="Carlito"/>
              </a:rPr>
              <a:t>admins can define policies that  apply </a:t>
            </a:r>
            <a:r>
              <a:rPr sz="1400" spc="-10" dirty="0">
                <a:solidFill>
                  <a:schemeClr val="bg1"/>
                </a:solidFill>
                <a:latin typeface="Carlito"/>
                <a:cs typeface="Carlito"/>
              </a:rPr>
              <a:t>to </a:t>
            </a:r>
            <a:r>
              <a:rPr sz="1400" dirty="0">
                <a:solidFill>
                  <a:schemeClr val="bg1"/>
                </a:solidFill>
                <a:latin typeface="Carlito"/>
                <a:cs typeface="Carlito"/>
              </a:rPr>
              <a:t>all</a:t>
            </a:r>
            <a:r>
              <a:rPr sz="1400" spc="15" dirty="0">
                <a:solidFill>
                  <a:schemeClr val="bg1"/>
                </a:solidFill>
                <a:latin typeface="Carlito"/>
                <a:cs typeface="Carlito"/>
              </a:rPr>
              <a:t> </a:t>
            </a:r>
            <a:r>
              <a:rPr sz="1400" spc="-10" dirty="0">
                <a:solidFill>
                  <a:schemeClr val="bg1"/>
                </a:solidFill>
                <a:latin typeface="Carlito"/>
                <a:cs typeface="Carlito"/>
              </a:rPr>
              <a:t>environments</a:t>
            </a:r>
            <a:endParaRPr sz="1400" dirty="0">
              <a:solidFill>
                <a:schemeClr val="bg1"/>
              </a:solidFill>
              <a:latin typeface="Carlito"/>
              <a:cs typeface="Carlito"/>
            </a:endParaRPr>
          </a:p>
        </p:txBody>
      </p:sp>
      <p:sp>
        <p:nvSpPr>
          <p:cNvPr id="125" name="object 5">
            <a:extLst>
              <a:ext uri="{FF2B5EF4-FFF2-40B4-BE49-F238E27FC236}">
                <a16:creationId xmlns:a16="http://schemas.microsoft.com/office/drawing/2014/main" id="{38B5CA91-08FA-4874-8487-7AA64AF1AE68}"/>
              </a:ext>
            </a:extLst>
          </p:cNvPr>
          <p:cNvSpPr/>
          <p:nvPr/>
        </p:nvSpPr>
        <p:spPr>
          <a:xfrm>
            <a:off x="5242362" y="1692089"/>
            <a:ext cx="6251448" cy="4126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3219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026" y="1531538"/>
            <a:ext cx="4298975" cy="3794924"/>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489079" y="1640138"/>
            <a:ext cx="7143981" cy="3016210"/>
          </a:xfrm>
        </p:spPr>
        <p:txBody>
          <a:bodyPr>
            <a:normAutofit fontScale="92500"/>
          </a:bodyPr>
          <a:lstStyle/>
          <a:p>
            <a:pPr marL="457200" indent="-457200">
              <a:buFont typeface="Wingdings" panose="05000000000000000000" pitchFamily="2" charset="2"/>
              <a:buChar char="ü"/>
            </a:pPr>
            <a:r>
              <a:rPr lang="en-US" sz="2800" dirty="0"/>
              <a:t>Multiple policies can apply to an environment</a:t>
            </a:r>
            <a:br>
              <a:rPr lang="en-US" sz="2800" dirty="0"/>
            </a:br>
            <a:endParaRPr lang="en-US" sz="2800" dirty="0"/>
          </a:p>
          <a:p>
            <a:pPr marL="457200" indent="-457200">
              <a:buFont typeface="Wingdings" panose="05000000000000000000" pitchFamily="2" charset="2"/>
              <a:buChar char="ü"/>
            </a:pPr>
            <a:r>
              <a:rPr lang="en-US" sz="2800" dirty="0"/>
              <a:t>The most restrictive policy applies to the combination of connectors</a:t>
            </a:r>
          </a:p>
          <a:p>
            <a:pPr marL="457200" indent="-457200">
              <a:buFont typeface="Wingdings" panose="05000000000000000000" pitchFamily="2" charset="2"/>
              <a:buChar char="ü"/>
            </a:pPr>
            <a:endParaRPr lang="en-US" sz="2800" dirty="0"/>
          </a:p>
          <a:p>
            <a:pPr marL="457200" indent="-457200">
              <a:buFont typeface="Wingdings" panose="05000000000000000000" pitchFamily="2" charset="2"/>
              <a:buChar char="ü"/>
            </a:pPr>
            <a:r>
              <a:rPr lang="en-US" sz="2800" dirty="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830997"/>
          </a:xfrm>
        </p:spPr>
        <p:txBody>
          <a:bodyPr>
            <a:normAutofit fontScale="77500" lnSpcReduction="20000"/>
          </a:bodyPr>
          <a:lstStyle/>
          <a:p>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79546000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1661993"/>
          </a:xfrm>
        </p:spPr>
        <p:txBody>
          <a:bodyPr>
            <a:normAutofit fontScale="77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7"/>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60191450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2215991"/>
          </a:xfrm>
        </p:spPr>
        <p:txBody>
          <a:bodyPr>
            <a:normAutofit fontScale="62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a:p>
            <a:pPr marL="514338" indent="-514338">
              <a:buFont typeface="+mj-lt"/>
              <a:buAutoNum type="arabicPeriod"/>
            </a:pPr>
            <a:r>
              <a:rPr lang="en-US" dirty="0"/>
              <a:t>Create additional policies or exclude those environment from policies #1 and #2 above that permit certain connectors or connector combinations to be used for specific environments </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20053" y="5324848"/>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54619"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43612"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55871" y="53248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08271" y="54772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60671" y="56296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889047" y="52603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41445" y="54127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193845" y="55651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51495" y="53893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03895" y="55417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56295" y="56941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dirty="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784671" y="53248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37069" y="54772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089469" y="56296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19074" y="-116310"/>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62731" y="2656552"/>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60651" y="3702468"/>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486220" y="4519901"/>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17709" y="3097561"/>
            <a:ext cx="181523"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375724" y="4545617"/>
            <a:ext cx="2795491"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4142943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01900"/>
            <a:ext cx="6768085" cy="1032507"/>
          </a:xfrm>
        </p:spPr>
        <p:txBody>
          <a:bodyPr/>
          <a:lstStyle/>
          <a:p>
            <a:pPr marL="454659" marR="537210" indent="2540">
              <a:lnSpc>
                <a:spcPts val="1320"/>
              </a:lnSpc>
            </a:pPr>
            <a:r>
              <a:rPr lang="en-GB" b="1" spc="-5" dirty="0">
                <a:solidFill>
                  <a:schemeClr val="bg1">
                    <a:lumMod val="50000"/>
                  </a:schemeClr>
                </a:solidFill>
                <a:latin typeface="Carlito"/>
                <a:cs typeface="Carlito"/>
              </a:rPr>
              <a:t>Monitor</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12292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793" y="1646138"/>
            <a:ext cx="3787075" cy="2351977"/>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3825" y="1646138"/>
            <a:ext cx="3665129" cy="2351977"/>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03209" y="1838619"/>
            <a:ext cx="3409027" cy="1952683"/>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23221" y="1835041"/>
            <a:ext cx="3461187" cy="1968539"/>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455996" y="620430"/>
            <a:ext cx="11306469" cy="397545"/>
          </a:xfrm>
        </p:spPr>
        <p:txBody>
          <a:bodyPr/>
          <a:lstStyle/>
          <a:p>
            <a:r>
              <a:rPr lang="en-US" sz="28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01598" y="2168108"/>
            <a:ext cx="3744559" cy="2351977"/>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1078790" y="4215474"/>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Users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Locations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4858082" y="4743495"/>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Service performance</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Error reporting</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8401094" y="4215382"/>
            <a:ext cx="3005151"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All up view of what’s being created</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Discover your champions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461165" y="2357009"/>
            <a:ext cx="3414324" cy="1968540"/>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a:solidFill>
                <a:srgbClr val="FFFFFF">
                  <a:lumMod val="65000"/>
                </a:srgbClr>
              </a:solidFill>
              <a:latin typeface="Segoe UI"/>
            </a:endParaRP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9" cy="5520795"/>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21"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Activity Logging integrated with Office Security and Compliance center for comprehensive logging across Microsoft services</a:t>
            </a:r>
            <a:r>
              <a:rPr lang="en-US" sz="1600" dirty="0">
                <a:solidFill>
                  <a:srgbClr val="3C3C41"/>
                </a:solidFill>
                <a:latin typeface="Segoe UI"/>
              </a:rPr>
              <a:t>.</a:t>
            </a:r>
          </a:p>
          <a:p>
            <a:pPr lvl="1">
              <a:spcBef>
                <a:spcPts val="1200"/>
              </a:spcBef>
              <a:spcAft>
                <a:spcPts val="1200"/>
              </a:spcAft>
            </a:pPr>
            <a:r>
              <a:rPr lang="en-US" sz="1571" dirty="0">
                <a:solidFill>
                  <a:srgbClr val="3C3C41"/>
                </a:solidFill>
                <a:latin typeface="Segoe UI"/>
              </a:rPr>
              <a:t>The audit records are stored in Office 365 Security and Compliance center</a:t>
            </a:r>
            <a:r>
              <a:rPr lang="en-US" sz="1176" dirty="0">
                <a:solidFill>
                  <a:srgbClr val="3C3C41"/>
                </a:solidFill>
                <a:latin typeface="Segoe UI"/>
              </a:rPr>
              <a:t>. </a:t>
            </a:r>
            <a:br>
              <a:rPr lang="en-US" sz="1176" dirty="0">
                <a:solidFill>
                  <a:srgbClr val="3C3C41"/>
                </a:solidFill>
                <a:latin typeface="Segoe UI"/>
              </a:rPr>
            </a:br>
            <a:r>
              <a:rPr lang="en-US" sz="1176" dirty="0">
                <a:solidFill>
                  <a:srgbClr val="3C3C41"/>
                </a:solidFill>
                <a:latin typeface="Segoe UI"/>
              </a:rPr>
              <a:t>Must have an Office 365 E3 or greater license</a:t>
            </a:r>
            <a:br>
              <a:rPr lang="en-US" sz="1176" dirty="0">
                <a:solidFill>
                  <a:srgbClr val="3C3C41"/>
                </a:solidFill>
                <a:latin typeface="Segoe UI"/>
              </a:rPr>
            </a:br>
            <a:r>
              <a:rPr lang="en-US" sz="1176" dirty="0">
                <a:solidFill>
                  <a:srgbClr val="3C3C41"/>
                </a:solidFill>
                <a:latin typeface="Segoe UI"/>
              </a:rPr>
              <a:t>Must enabled at the organization level</a:t>
            </a:r>
            <a:endParaRPr lang="en-US" sz="1208" spc="-49" dirty="0">
              <a:solidFill>
                <a:srgbClr val="3C3C41"/>
              </a:solidFill>
              <a:latin typeface="Segoe UI"/>
            </a:endParaRPr>
          </a:p>
          <a:p>
            <a:pPr>
              <a:spcBef>
                <a:spcPts val="1200"/>
              </a:spcBef>
              <a:spcAft>
                <a:spcPts val="1200"/>
              </a:spcAft>
            </a:pPr>
            <a:r>
              <a:rPr lang="en-US" sz="1568"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6905105" y="1990042"/>
          <a:ext cx="5286896" cy="3651532"/>
        </p:xfrm>
        <a:graphic>
          <a:graphicData uri="http://schemas.openxmlformats.org/drawingml/2006/table">
            <a:tbl>
              <a:tblPr firstRow="1" bandRow="1">
                <a:tableStyleId>{21E4AEA4-8DFA-4A89-87EB-49C32662AFE0}</a:tableStyleId>
              </a:tblPr>
              <a:tblGrid>
                <a:gridCol w="2462077">
                  <a:extLst>
                    <a:ext uri="{9D8B030D-6E8A-4147-A177-3AD203B41FA5}">
                      <a16:colId xmlns:a16="http://schemas.microsoft.com/office/drawing/2014/main" val="1727943013"/>
                    </a:ext>
                  </a:extLst>
                </a:gridCol>
                <a:gridCol w="2824819">
                  <a:extLst>
                    <a:ext uri="{9D8B030D-6E8A-4147-A177-3AD203B41FA5}">
                      <a16:colId xmlns:a16="http://schemas.microsoft.com/office/drawing/2014/main" val="646873165"/>
                    </a:ext>
                  </a:extLst>
                </a:gridCol>
              </a:tblGrid>
              <a:tr h="455745">
                <a:tc>
                  <a:txBody>
                    <a:bodyPr/>
                    <a:lstStyle/>
                    <a:p>
                      <a:pPr algn="ctr"/>
                      <a:r>
                        <a:rPr lang="en-US" sz="1900"/>
                        <a:t>Power Automate</a:t>
                      </a:r>
                    </a:p>
                  </a:txBody>
                  <a:tcPr/>
                </a:tc>
                <a:tc>
                  <a:txBody>
                    <a:bodyPr/>
                    <a:lstStyle/>
                    <a:p>
                      <a:pPr algn="ctr"/>
                      <a:r>
                        <a:rPr lang="en-US" sz="1900"/>
                        <a:t>Power Apps</a:t>
                      </a:r>
                    </a:p>
                  </a:txBody>
                  <a:tcPr/>
                </a:tc>
                <a:extLst>
                  <a:ext uri="{0D108BD9-81ED-4DB2-BD59-A6C34878D82A}">
                    <a16:rowId xmlns:a16="http://schemas.microsoft.com/office/drawing/2014/main" val="1634850960"/>
                  </a:ext>
                </a:extLst>
              </a:tr>
              <a:tr h="3195787">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Renewed a paid trial </a:t>
                      </a:r>
                    </a:p>
                  </a:txBody>
                  <a:tcPr/>
                </a:tc>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 permissions</a:t>
                      </a:r>
                    </a:p>
                  </a:txBody>
                  <a:tcPr/>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429535" y="1001228"/>
            <a:ext cx="10291156" cy="394082"/>
          </a:xfrm>
          <a:prstGeom prst="rect">
            <a:avLst/>
          </a:prstGeom>
        </p:spPr>
        <p:txBody>
          <a:bodyPr wrap="square">
            <a:spAutoFit/>
          </a:bodyPr>
          <a:lstStyle/>
          <a:p>
            <a:r>
              <a:rPr lang="en-US" sz="196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96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96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735511" y="2041434"/>
            <a:ext cx="605419" cy="462029"/>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735511" y="3319995"/>
            <a:ext cx="605419" cy="462029"/>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843512" y="4485659"/>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900">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966749" y="3407574"/>
            <a:ext cx="142939" cy="1857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65">
              <a:defRPr/>
            </a:pPr>
            <a:endParaRPr lang="en-US" sz="1836">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902353" y="2136072"/>
            <a:ext cx="271728" cy="151541"/>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7647073" y="3244372"/>
            <a:ext cx="605419" cy="462029"/>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460025"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600" b="1" dirty="0"/>
              <a:t>Admin analytics </a:t>
            </a:r>
            <a:br>
              <a:rPr lang="en-US" sz="1600" b="1" dirty="0"/>
            </a:br>
            <a:r>
              <a:rPr lang="en-US" sz="1568" dirty="0">
                <a:solidFill>
                  <a:srgbClr val="3C3C41"/>
                </a:solidFill>
                <a:latin typeface="Segoe UI"/>
              </a:rPr>
              <a:t>Tenant and environment level analytics</a:t>
            </a:r>
            <a:br>
              <a:rPr lang="en-US" sz="1568" dirty="0">
                <a:solidFill>
                  <a:srgbClr val="3C3C41"/>
                </a:solidFill>
                <a:latin typeface="Segoe UI"/>
              </a:rPr>
            </a:br>
            <a:r>
              <a:rPr lang="en-US" sz="1568" dirty="0">
                <a:solidFill>
                  <a:srgbClr val="3C3C41"/>
                </a:solidFill>
                <a:latin typeface="Segoe UI"/>
              </a:rPr>
              <a:t>Available from Power Platform admin center </a:t>
            </a:r>
            <a:r>
              <a:rPr lang="en-US" sz="1568" dirty="0">
                <a:solidFill>
                  <a:srgbClr val="3C3C41"/>
                </a:solidFill>
                <a:latin typeface="Segoe UI"/>
                <a:hlinkClick r:id="rId4"/>
              </a:rPr>
              <a:t>aka.ms/</a:t>
            </a:r>
            <a:r>
              <a:rPr lang="en-US" sz="1568" dirty="0" err="1">
                <a:solidFill>
                  <a:srgbClr val="3C3C41"/>
                </a:solidFill>
                <a:latin typeface="Segoe UI"/>
                <a:hlinkClick r:id="rId4"/>
              </a:rPr>
              <a:t>ppac</a:t>
            </a:r>
            <a:br>
              <a:rPr lang="en-US" sz="1568" dirty="0">
                <a:solidFill>
                  <a:srgbClr val="3C3C41"/>
                </a:solidFill>
                <a:latin typeface="Segoe UI"/>
              </a:rPr>
            </a:br>
            <a:r>
              <a:rPr lang="en-US" sz="1568" dirty="0">
                <a:solidFill>
                  <a:srgbClr val="3C3C41"/>
                </a:solidFill>
                <a:latin typeface="Segoe UI"/>
              </a:rPr>
              <a:t>Access is available for environment admins</a:t>
            </a:r>
            <a:br>
              <a:rPr lang="en-US" sz="1568" dirty="0">
                <a:solidFill>
                  <a:srgbClr val="3C3C41"/>
                </a:solidFill>
                <a:latin typeface="Segoe UI"/>
              </a:rPr>
            </a:br>
            <a:r>
              <a:rPr lang="en-US" sz="1568" dirty="0">
                <a:solidFill>
                  <a:srgbClr val="3C3C41"/>
                </a:solidFill>
                <a:latin typeface="Segoe UI"/>
              </a:rPr>
              <a:t>Data is stored for 28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r>
              <a:rPr lang="en-US" sz="1600" b="1" dirty="0"/>
              <a:t>Maker analytics </a:t>
            </a:r>
            <a:br>
              <a:rPr lang="en-US" sz="1568" b="1" dirty="0">
                <a:solidFill>
                  <a:srgbClr val="3C3C41"/>
                </a:solidFill>
                <a:latin typeface="Segoe UI"/>
              </a:rPr>
            </a:br>
            <a:r>
              <a:rPr lang="en-US" sz="1568" dirty="0">
                <a:solidFill>
                  <a:srgbClr val="3C3C41"/>
                </a:solidFill>
                <a:latin typeface="Segoe UI"/>
              </a:rPr>
              <a:t>Canvas app and flow level analytics</a:t>
            </a:r>
            <a:br>
              <a:rPr lang="en-US" sz="1568" dirty="0">
                <a:solidFill>
                  <a:srgbClr val="3C3C41"/>
                </a:solidFill>
                <a:latin typeface="Segoe UI"/>
              </a:rPr>
            </a:br>
            <a:r>
              <a:rPr lang="en-US" sz="1568" dirty="0">
                <a:solidFill>
                  <a:srgbClr val="3C3C41"/>
                </a:solidFill>
                <a:latin typeface="Segoe UI"/>
              </a:rPr>
              <a:t>Available from </a:t>
            </a:r>
            <a:r>
              <a:rPr lang="en-US" sz="1568" dirty="0">
                <a:solidFill>
                  <a:srgbClr val="3C3C41"/>
                </a:solidFill>
                <a:latin typeface="Segoe UI"/>
                <a:hlinkClick r:id="rId5"/>
              </a:rPr>
              <a:t>make.powerapps.com</a:t>
            </a:r>
            <a:r>
              <a:rPr lang="en-US" sz="1568" dirty="0">
                <a:solidFill>
                  <a:srgbClr val="3C3C41"/>
                </a:solidFill>
                <a:latin typeface="Segoe UI"/>
              </a:rPr>
              <a:t> and </a:t>
            </a:r>
            <a:r>
              <a:rPr lang="en-US" sz="1568" dirty="0">
                <a:solidFill>
                  <a:srgbClr val="3C3C41"/>
                </a:solidFill>
                <a:latin typeface="Segoe UI"/>
                <a:hlinkClick r:id="rId6"/>
              </a:rPr>
              <a:t>flow.microsoft.com</a:t>
            </a:r>
            <a:br>
              <a:rPr lang="en-US" sz="1568" dirty="0">
                <a:solidFill>
                  <a:srgbClr val="3C3C41"/>
                </a:solidFill>
                <a:latin typeface="Segoe UI"/>
              </a:rPr>
            </a:br>
            <a:r>
              <a:rPr lang="en-US" sz="1568" dirty="0">
                <a:solidFill>
                  <a:srgbClr val="3C3C41"/>
                </a:solidFill>
                <a:latin typeface="Segoe UI"/>
              </a:rPr>
              <a:t>Access is available to app &amp; flow owners (admins can grant themselves access)</a:t>
            </a:r>
            <a:br>
              <a:rPr lang="en-US" sz="1568" dirty="0">
                <a:solidFill>
                  <a:srgbClr val="3C3C41"/>
                </a:solidFill>
                <a:latin typeface="Segoe UI"/>
              </a:rPr>
            </a:br>
            <a:r>
              <a:rPr lang="en-US" sz="1568" dirty="0">
                <a:solidFill>
                  <a:srgbClr val="3C3C41"/>
                </a:solidFill>
                <a:latin typeface="Segoe UI"/>
              </a:rPr>
              <a:t>Data is stored for 30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endParaRPr lang="en-US" sz="1568" dirty="0">
              <a:solidFill>
                <a:srgbClr val="3C3C41"/>
              </a:solidFill>
              <a:latin typeface="Segoe UI"/>
            </a:endParaRPr>
          </a:p>
          <a:p>
            <a:pPr>
              <a:spcBef>
                <a:spcPts val="1200"/>
              </a:spcBef>
              <a:spcAft>
                <a:spcPts val="1200"/>
              </a:spcAft>
            </a:pPr>
            <a:endParaRPr lang="en-US" sz="1568"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5996" y="1812392"/>
            <a:ext cx="6328464" cy="3930317"/>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0436" y="2126673"/>
            <a:ext cx="5777347" cy="331816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7844459" y="3308467"/>
            <a:ext cx="229135" cy="236772"/>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703813" y="2121132"/>
            <a:ext cx="5813367" cy="3318163"/>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7647073" y="1251236"/>
            <a:ext cx="605419" cy="462029"/>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7839081" y="1305529"/>
            <a:ext cx="239891" cy="224899"/>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615713"/>
            <a:ext cx="12192000" cy="1611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4" indent="-113602" defTabSz="914026">
              <a:spcAft>
                <a:spcPts val="392"/>
              </a:spcAft>
              <a:buFont typeface="Arial" panose="020B0604020202020204" pitchFamily="34" charset="0"/>
              <a:buChar char="•"/>
              <a:tabLst>
                <a:tab pos="56023" algn="l"/>
              </a:tabLst>
              <a:defRPr/>
            </a:pPr>
            <a:endParaRPr lang="en-US" sz="1765">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90546" y="1744879"/>
            <a:ext cx="12282548"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dirty="0">
              <a:solidFill>
                <a:srgbClr val="FFFFFF">
                  <a:lumMod val="65000"/>
                </a:srgbClr>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5996" y="2183695"/>
            <a:ext cx="4897400" cy="304154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659477"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8512" y="2183695"/>
            <a:ext cx="4897400" cy="3041549"/>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6591993"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226" y="2419006"/>
            <a:ext cx="4520783" cy="2610949"/>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481" y="2418206"/>
            <a:ext cx="4470907" cy="2616884"/>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Office Audit</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9286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489079" y="228603"/>
            <a:ext cx="11296416" cy="738664"/>
          </a:xfrm>
        </p:spPr>
        <p:txBody>
          <a:bodyPr>
            <a:normAutofit fontScale="90000"/>
          </a:bodyPr>
          <a:lstStyle/>
          <a:p>
            <a:r>
              <a:rPr lang="en-US" sz="5333">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431371" y="2468893"/>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Office 365 </a:t>
            </a:r>
            <a:br>
              <a:rPr lang="en-US" sz="2667">
                <a:solidFill>
                  <a:schemeClr val="bg1"/>
                </a:solidFill>
              </a:rPr>
            </a:br>
            <a:r>
              <a:rPr lang="en-US" sz="2667">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431371" y="4525411"/>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CDS Data </a:t>
            </a:r>
            <a:br>
              <a:rPr lang="en-US" sz="2667">
                <a:solidFill>
                  <a:schemeClr val="bg1"/>
                </a:solidFill>
              </a:rPr>
            </a:br>
            <a:r>
              <a:rPr lang="en-US" sz="2667">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4793413" y="1630195"/>
            <a:ext cx="7447271" cy="5227805"/>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3887755" y="2884609"/>
            <a:ext cx="960107" cy="646176"/>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584200" y="1220755"/>
            <a:ext cx="11018520"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9079" y="228603"/>
            <a:ext cx="11296416" cy="812531"/>
          </a:xfrm>
        </p:spPr>
        <p:txBody>
          <a:bodyPr/>
          <a:lstStyle/>
          <a:p>
            <a:r>
              <a:rPr lang="en-US"/>
              <a:t>Office 365 Activity Logging</a:t>
            </a:r>
          </a:p>
        </p:txBody>
      </p:sp>
      <p:sp>
        <p:nvSpPr>
          <p:cNvPr id="6" name="Text Placeholder 5"/>
          <p:cNvSpPr>
            <a:spLocks noGrp="1"/>
          </p:cNvSpPr>
          <p:nvPr>
            <p:ph type="body" sz="quarter" idx="10"/>
          </p:nvPr>
        </p:nvSpPr>
        <p:spPr>
          <a:xfrm>
            <a:off x="493418" y="1481493"/>
            <a:ext cx="8776161" cy="775469"/>
          </a:xfrm>
        </p:spPr>
        <p:txBody>
          <a:bodyPr/>
          <a:lstStyle/>
          <a:p>
            <a:r>
              <a:rPr lang="en-US" sz="2133">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4915873" y="2518818"/>
            <a:ext cx="7119041" cy="395687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489079" y="2675079"/>
            <a:ext cx="4298824" cy="285559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2133"/>
              <a:t>The audit records are stored in Office 365 Security and Compliance center. </a:t>
            </a:r>
          </a:p>
          <a:p>
            <a:endParaRPr lang="en-US" sz="2133"/>
          </a:p>
          <a:p>
            <a:r>
              <a:rPr lang="en-US" sz="2133"/>
              <a:t>Office provides an API to query this data, which is currently used by many SIEM vendors to use the Activity Logging data for reporting</a:t>
            </a:r>
          </a:p>
          <a:p>
            <a:endParaRPr lang="en-US" sz="2133"/>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nvGraphicFramePr>
        <p:xfrm>
          <a:off x="431371" y="1316765"/>
          <a:ext cx="11223980" cy="4704523"/>
        </p:xfrm>
        <a:graphic>
          <a:graphicData uri="http://schemas.openxmlformats.org/drawingml/2006/table">
            <a:tbl>
              <a:tblPr firstRow="1" bandRow="1">
                <a:tableStyleId>{21E4AEA4-8DFA-4A89-87EB-49C32662AFE0}</a:tableStyleId>
              </a:tblPr>
              <a:tblGrid>
                <a:gridCol w="4541948">
                  <a:extLst>
                    <a:ext uri="{9D8B030D-6E8A-4147-A177-3AD203B41FA5}">
                      <a16:colId xmlns:a16="http://schemas.microsoft.com/office/drawing/2014/main" val="1727943013"/>
                    </a:ext>
                  </a:extLst>
                </a:gridCol>
                <a:gridCol w="6682032">
                  <a:extLst>
                    <a:ext uri="{9D8B030D-6E8A-4147-A177-3AD203B41FA5}">
                      <a16:colId xmlns:a16="http://schemas.microsoft.com/office/drawing/2014/main" val="646873165"/>
                    </a:ext>
                  </a:extLst>
                </a:gridCol>
              </a:tblGrid>
              <a:tr h="637071">
                <a:tc>
                  <a:txBody>
                    <a:bodyPr/>
                    <a:lstStyle/>
                    <a:p>
                      <a:r>
                        <a:rPr lang="en-US" sz="2000" dirty="0"/>
                        <a:t>Power Automate</a:t>
                      </a:r>
                    </a:p>
                  </a:txBody>
                  <a:tcPr/>
                </a:tc>
                <a:tc>
                  <a:txBody>
                    <a:bodyPr/>
                    <a:lstStyle/>
                    <a:p>
                      <a:r>
                        <a:rPr lang="en-US" sz="2000" dirty="0"/>
                        <a:t>Power Apps</a:t>
                      </a:r>
                    </a:p>
                  </a:txBody>
                  <a:tcPr/>
                </a:tc>
                <a:extLst>
                  <a:ext uri="{0D108BD9-81ED-4DB2-BD59-A6C34878D82A}">
                    <a16:rowId xmlns:a16="http://schemas.microsoft.com/office/drawing/2014/main" val="1634850960"/>
                  </a:ext>
                </a:extLst>
              </a:tr>
              <a:tr h="4067452">
                <a:tc>
                  <a:txBody>
                    <a:bodyPr/>
                    <a:lstStyle/>
                    <a:p>
                      <a:pPr marL="285750" indent="-285750">
                        <a:buFont typeface="Arial" panose="020B0604020202020204" pitchFamily="34" charset="0"/>
                        <a:buChar char="•"/>
                      </a:pPr>
                      <a:r>
                        <a:rPr lang="en-US" sz="2100" dirty="0"/>
                        <a:t>Created flow </a:t>
                      </a:r>
                    </a:p>
                    <a:p>
                      <a:pPr marL="285750" indent="-285750">
                        <a:buFont typeface="Arial" panose="020B0604020202020204" pitchFamily="34" charset="0"/>
                        <a:buChar char="•"/>
                      </a:pPr>
                      <a:r>
                        <a:rPr lang="en-US" sz="2100" dirty="0"/>
                        <a:t>Edited flow </a:t>
                      </a:r>
                    </a:p>
                    <a:p>
                      <a:pPr marL="285750" indent="-285750">
                        <a:buFont typeface="Arial" panose="020B0604020202020204" pitchFamily="34" charset="0"/>
                        <a:buChar char="•"/>
                      </a:pPr>
                      <a:r>
                        <a:rPr lang="en-US" sz="2100" dirty="0"/>
                        <a:t>Deleted flow </a:t>
                      </a:r>
                    </a:p>
                    <a:p>
                      <a:pPr marL="285750" indent="-285750">
                        <a:buFont typeface="Arial" panose="020B0604020202020204" pitchFamily="34" charset="0"/>
                        <a:buChar char="•"/>
                      </a:pPr>
                      <a:r>
                        <a:rPr lang="en-US" sz="2100" dirty="0"/>
                        <a:t>Edited permissions </a:t>
                      </a:r>
                    </a:p>
                    <a:p>
                      <a:pPr marL="285750" indent="-285750">
                        <a:buFont typeface="Arial" panose="020B0604020202020204" pitchFamily="34" charset="0"/>
                        <a:buChar char="•"/>
                      </a:pPr>
                      <a:r>
                        <a:rPr lang="en-US" sz="2100" dirty="0"/>
                        <a:t>Deleted permissions </a:t>
                      </a:r>
                    </a:p>
                    <a:p>
                      <a:pPr marL="285750" indent="-285750">
                        <a:buFont typeface="Arial" panose="020B0604020202020204" pitchFamily="34" charset="0"/>
                        <a:buChar char="•"/>
                      </a:pPr>
                      <a:r>
                        <a:rPr lang="en-US" sz="2100" dirty="0"/>
                        <a:t>Started a paid trial </a:t>
                      </a:r>
                    </a:p>
                    <a:p>
                      <a:pPr marL="285750" indent="-285750">
                        <a:buFont typeface="Arial" panose="020B0604020202020204" pitchFamily="34" charset="0"/>
                        <a:buChar char="•"/>
                      </a:pPr>
                      <a:r>
                        <a:rPr lang="en-US" sz="2100" dirty="0"/>
                        <a:t>Renewed a paid trial </a:t>
                      </a:r>
                      <a:endParaRPr lang="en-US" sz="2100" dirty="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2100" dirty="0"/>
                        <a:t>Created app</a:t>
                      </a:r>
                    </a:p>
                    <a:p>
                      <a:pPr marL="285750" indent="-285750">
                        <a:buFont typeface="Arial" panose="020B0604020202020204" pitchFamily="34" charset="0"/>
                        <a:buChar char="•"/>
                      </a:pPr>
                      <a:r>
                        <a:rPr lang="en-US" sz="2100" dirty="0"/>
                        <a:t>Edited/save app (draft)</a:t>
                      </a:r>
                    </a:p>
                    <a:p>
                      <a:pPr marL="285750" indent="-285750">
                        <a:buFont typeface="Arial" panose="020B0604020202020204" pitchFamily="34" charset="0"/>
                        <a:buChar char="•"/>
                      </a:pPr>
                      <a:r>
                        <a:rPr lang="en-US" sz="2100" dirty="0"/>
                        <a:t>Published app</a:t>
                      </a:r>
                    </a:p>
                    <a:p>
                      <a:pPr marL="285750" indent="-285750">
                        <a:buFont typeface="Arial" panose="020B0604020202020204" pitchFamily="34" charset="0"/>
                        <a:buChar char="•"/>
                      </a:pPr>
                      <a:r>
                        <a:rPr lang="en-US" sz="2100" dirty="0"/>
                        <a:t>Deleted app</a:t>
                      </a:r>
                    </a:p>
                    <a:p>
                      <a:pPr marL="285750" indent="-285750">
                        <a:buFont typeface="Arial" panose="020B0604020202020204" pitchFamily="34" charset="0"/>
                        <a:buChar char="•"/>
                      </a:pPr>
                      <a:r>
                        <a:rPr lang="en-US" sz="2100" dirty="0"/>
                        <a:t>Restored an app from app version</a:t>
                      </a:r>
                    </a:p>
                    <a:p>
                      <a:pPr marL="285750" indent="-285750">
                        <a:buFont typeface="Arial" panose="020B0604020202020204" pitchFamily="34" charset="0"/>
                        <a:buChar char="•"/>
                      </a:pPr>
                      <a:r>
                        <a:rPr lang="en-US" sz="2100" dirty="0"/>
                        <a:t>Launched app</a:t>
                      </a:r>
                    </a:p>
                    <a:p>
                      <a:pPr marL="285750" indent="-285750">
                        <a:buFont typeface="Arial" panose="020B0604020202020204" pitchFamily="34" charset="0"/>
                        <a:buChar char="•"/>
                      </a:pPr>
                      <a:r>
                        <a:rPr lang="en-US" sz="2100" dirty="0"/>
                        <a:t>Marking app as featured</a:t>
                      </a:r>
                    </a:p>
                    <a:p>
                      <a:pPr marL="285750" indent="-285750">
                        <a:buFont typeface="Arial" panose="020B0604020202020204" pitchFamily="34" charset="0"/>
                        <a:buChar char="•"/>
                      </a:pPr>
                      <a:r>
                        <a:rPr lang="en-US" sz="2100" dirty="0"/>
                        <a:t>Marking app as hero</a:t>
                      </a:r>
                    </a:p>
                    <a:p>
                      <a:pPr marL="285750" indent="-285750">
                        <a:buFont typeface="Arial" panose="020B0604020202020204" pitchFamily="34" charset="0"/>
                        <a:buChar char="•"/>
                      </a:pPr>
                      <a:r>
                        <a:rPr lang="en-US" sz="2100" dirty="0"/>
                        <a:t>Edited app permissions</a:t>
                      </a:r>
                    </a:p>
                    <a:p>
                      <a:pPr marL="285750" indent="-285750">
                        <a:buFont typeface="Arial" panose="020B0604020202020204" pitchFamily="34" charset="0"/>
                        <a:buChar char="•"/>
                      </a:pPr>
                      <a:r>
                        <a:rPr lang="en-US" sz="2100" dirty="0"/>
                        <a:t>Deleted app permissions</a:t>
                      </a:r>
                    </a:p>
                  </a:txBody>
                  <a:tcPr/>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191260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1A1A1A"/>
                </a:solidFill>
                <a:effectLst/>
                <a:uLnTx/>
                <a:uFillTx/>
                <a:latin typeface="Segoe UI Semibold"/>
                <a:ea typeface="+mj-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588468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304800" y="1341121"/>
            <a:ext cx="11839872" cy="4468787"/>
          </a:xfrm>
        </p:spPr>
        <p:txBody>
          <a:bodyPr/>
          <a:lstStyle/>
          <a:p>
            <a:r>
              <a:rPr lang="en-US"/>
              <a:t>Must have an Office 365 E3 or greater license</a:t>
            </a:r>
            <a:br>
              <a:rPr lang="en-US"/>
            </a:br>
            <a:endParaRPr lang="en-US"/>
          </a:p>
          <a:p>
            <a:r>
              <a:rPr lang="en-US"/>
              <a:t>Must enable at the organization level</a:t>
            </a:r>
          </a:p>
          <a:p>
            <a:pPr lvl="1"/>
            <a:r>
              <a:rPr lang="en-US" sz="2667"/>
              <a:t>Enable-</a:t>
            </a:r>
            <a:r>
              <a:rPr lang="en-US" sz="2667" err="1"/>
              <a:t>OrganizationCustomization</a:t>
            </a:r>
            <a:endParaRPr lang="en-US" sz="2667"/>
          </a:p>
          <a:p>
            <a:pPr lvl="1"/>
            <a:r>
              <a:rPr lang="en-US" sz="2667"/>
              <a:t>Set-</a:t>
            </a:r>
            <a:r>
              <a:rPr lang="en-US" sz="2667" err="1"/>
              <a:t>AdminAuditLogConfig</a:t>
            </a:r>
            <a:r>
              <a:rPr lang="en-US" sz="2667"/>
              <a:t> -</a:t>
            </a:r>
            <a:r>
              <a:rPr lang="en-US" sz="2667" err="1"/>
              <a:t>UnifiedAuditLogIngestionEnabled</a:t>
            </a:r>
            <a:r>
              <a:rPr lang="en-US" sz="2667"/>
              <a:t> $true</a:t>
            </a:r>
          </a:p>
          <a:p>
            <a:endParaRPr lang="en-US"/>
          </a:p>
          <a:p>
            <a:r>
              <a:rPr lang="en-US"/>
              <a:t>Non service admins need permissions to view</a:t>
            </a:r>
          </a:p>
          <a:p>
            <a:pPr lvl="1"/>
            <a:r>
              <a:rPr lang="en-US" sz="2667"/>
              <a:t>E.g. Add-</a:t>
            </a:r>
            <a:r>
              <a:rPr lang="en-US" sz="2667" err="1"/>
              <a:t>RoleGroupMember</a:t>
            </a:r>
            <a:r>
              <a:rPr lang="en-US" sz="2667"/>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588263" y="457200"/>
            <a:ext cx="11018520" cy="664797"/>
          </a:xfrm>
        </p:spPr>
        <p:txBody>
          <a:bodyPr>
            <a:normAutofit fontScale="90000"/>
          </a:bodyPr>
          <a:lstStyle/>
          <a:p>
            <a:r>
              <a:rPr lang="en-US" sz="48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556508" y="1263097"/>
            <a:ext cx="11018520" cy="2326791"/>
          </a:xfrm>
        </p:spPr>
        <p:txBody>
          <a:bodyPr/>
          <a:lstStyle/>
          <a:p>
            <a:r>
              <a:rPr lang="en-US" sz="2400" dirty="0"/>
              <a:t>An example of alerting that can be implemented is subscribing to Office 365 Security and Compliance Audit Logs </a:t>
            </a:r>
          </a:p>
          <a:p>
            <a:endParaRPr lang="en-US" sz="2400" dirty="0"/>
          </a:p>
          <a:p>
            <a:r>
              <a:rPr lang="en-US" sz="2400" dirty="0"/>
              <a:t>This can be achieved through either a </a:t>
            </a:r>
            <a:r>
              <a:rPr lang="en-US" sz="2400" dirty="0">
                <a:hlinkClick r:id="rId2"/>
              </a:rPr>
              <a:t>webhook</a:t>
            </a:r>
            <a:r>
              <a:rPr lang="en-US" sz="2400" dirty="0"/>
              <a:t> subscription or </a:t>
            </a:r>
            <a:r>
              <a:rPr lang="en-US" sz="2400" dirty="0">
                <a:hlinkClick r:id="rId3"/>
              </a:rPr>
              <a:t>polling</a:t>
            </a:r>
            <a:r>
              <a:rPr lang="en-US" sz="24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770971" y="3928571"/>
            <a:ext cx="2730784" cy="2857712"/>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4799016" y="4435145"/>
            <a:ext cx="2373947" cy="1848939"/>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5228947" y="6301634"/>
            <a:ext cx="1881605" cy="307777"/>
          </a:xfrm>
          <a:prstGeom prst="rect">
            <a:avLst/>
          </a:prstGeom>
          <a:noFill/>
        </p:spPr>
        <p:txBody>
          <a:bodyPr wrap="none" lIns="0" tIns="0" rIns="0" bIns="0" rtlCol="0">
            <a:spAutoFit/>
          </a:bodyPr>
          <a:lstStyle/>
          <a:p>
            <a:pPr defTabSz="457189">
              <a:defRPr/>
            </a:pPr>
            <a:r>
              <a:rPr lang="en-US" sz="20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9627805" y="6147745"/>
            <a:ext cx="745397" cy="307777"/>
          </a:xfrm>
          <a:prstGeom prst="rect">
            <a:avLst/>
          </a:prstGeom>
          <a:noFill/>
        </p:spPr>
        <p:txBody>
          <a:bodyPr wrap="none" lIns="0" tIns="0" rIns="0" bIns="0" rtlCol="0">
            <a:spAutoFit/>
          </a:bodyPr>
          <a:lstStyle/>
          <a:p>
            <a:pPr defTabSz="457189">
              <a:defRPr/>
            </a:pPr>
            <a:r>
              <a:rPr lang="en-US" sz="20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7172962" y="5359615"/>
            <a:ext cx="21173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3501755" y="5357427"/>
            <a:ext cx="1297261" cy="2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814459" y="3959403"/>
            <a:ext cx="2620461" cy="261610"/>
          </a:xfrm>
          <a:prstGeom prst="rect">
            <a:avLst/>
          </a:prstGeom>
          <a:noFill/>
        </p:spPr>
        <p:txBody>
          <a:bodyPr wrap="none" lIns="0" tIns="0" rIns="0" bIns="0" rtlCol="0">
            <a:spAutoFit/>
          </a:bodyPr>
          <a:lstStyle/>
          <a:p>
            <a:pPr algn="l"/>
            <a:r>
              <a:rPr lang="en-US" sz="1700"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9290298" y="4119772"/>
            <a:ext cx="1334639" cy="2088064"/>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567" y="4502305"/>
            <a:ext cx="376552" cy="376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4853391" y="4505517"/>
            <a:ext cx="484071" cy="37924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5705062" y="4502306"/>
            <a:ext cx="376551" cy="376551"/>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10373200" y="4254643"/>
            <a:ext cx="697208" cy="584583"/>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1093317" y="4304400"/>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784488" y="5234905"/>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489079" y="228603"/>
            <a:ext cx="11296416" cy="664797"/>
          </a:xfrm>
        </p:spPr>
        <p:txBody>
          <a:bodyPr>
            <a:normAutofit fontScale="90000"/>
          </a:bodyPr>
          <a:lstStyle/>
          <a:p>
            <a:r>
              <a:rPr lang="en-US" sz="48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584200" y="1435498"/>
            <a:ext cx="6375896" cy="2737224"/>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7728181" y="1700808"/>
            <a:ext cx="3456384"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8016213" y="2696520"/>
            <a:ext cx="3168352"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8592278" y="3717032"/>
            <a:ext cx="261914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489079" y="228603"/>
            <a:ext cx="11296416" cy="664797"/>
          </a:xfrm>
        </p:spPr>
        <p:txBody>
          <a:bodyPr>
            <a:normAutofit fontScale="90000"/>
          </a:bodyPr>
          <a:lstStyle/>
          <a:p>
            <a:r>
              <a:rPr lang="en-US" sz="48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719403" y="1700808"/>
            <a:ext cx="6032352" cy="3301408"/>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8304246" y="1763931"/>
            <a:ext cx="2548597" cy="3175163"/>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6576054" y="3351512"/>
            <a:ext cx="1344149" cy="94158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489079" y="228603"/>
            <a:ext cx="11296416" cy="664797"/>
          </a:xfrm>
        </p:spPr>
        <p:txBody>
          <a:bodyPr>
            <a:normAutofit fontScale="90000"/>
          </a:bodyPr>
          <a:lstStyle/>
          <a:p>
            <a:r>
              <a:rPr lang="en-US" sz="48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489079" y="2523020"/>
            <a:ext cx="5414900" cy="1609429"/>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6288022" y="2413449"/>
            <a:ext cx="5073415" cy="1975659"/>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519795"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6288021"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3834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dirty="0"/>
              <a:t>The PowerShell Cmdlets give admins full visibility to all activity for PowerApps and Flow in their organization - </a:t>
            </a:r>
            <a:r>
              <a:rPr lang="en-US" sz="2400" dirty="0">
                <a:hlinkClick r:id="rId3"/>
              </a:rPr>
              <a:t>aka.ms/</a:t>
            </a:r>
            <a:r>
              <a:rPr lang="en-US" sz="2400" dirty="0" err="1">
                <a:hlinkClick r:id="rId3"/>
              </a:rPr>
              <a:t>powerappspowershell</a:t>
            </a:r>
            <a:r>
              <a:rPr lang="en-US" sz="2400" dirty="0"/>
              <a:t>.</a:t>
            </a:r>
          </a:p>
          <a:p>
            <a:endParaRPr lang="en-US" sz="2400" dirty="0"/>
          </a:p>
          <a:p>
            <a:r>
              <a:rPr lang="en-US" sz="2400" dirty="0"/>
              <a:t>Management connectors</a:t>
            </a:r>
          </a:p>
          <a:p>
            <a:pPr lvl="1"/>
            <a:r>
              <a:rPr lang="en-US" sz="1800" b="1" dirty="0"/>
              <a:t>Full visibility</a:t>
            </a:r>
            <a:r>
              <a:rPr lang="en-US" sz="1800" dirty="0"/>
              <a:t>: Power Platform APIs in an accessible connector interface, provide admin access to resources</a:t>
            </a:r>
          </a:p>
          <a:p>
            <a:pPr lvl="1"/>
            <a:r>
              <a:rPr lang="en-US" sz="1800" b="1" dirty="0"/>
              <a:t>Customization </a:t>
            </a:r>
            <a:r>
              <a:rPr lang="en-US" sz="1800" dirty="0"/>
              <a:t>: Pull the metadata you need to build the custom reports you want</a:t>
            </a:r>
          </a:p>
          <a:p>
            <a:pPr lvl="1"/>
            <a:r>
              <a:rPr lang="en-US" sz="1800" b="1" u="sng" dirty="0"/>
              <a:t>Flexibility</a:t>
            </a:r>
            <a:r>
              <a:rPr lang="en-US" sz="1800" u="sng" dirty="0"/>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3649112933"/>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2201226014"/>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66350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8976320" y="1700808"/>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8976320" y="266091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8976320" y="361997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8988438" y="4677139"/>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 y="1203961"/>
            <a:ext cx="8559863" cy="5753143"/>
          </a:xfrm>
          <a:prstGeom prst="rect">
            <a:avLst/>
          </a:prstGeom>
          <a:ln>
            <a:solidFill>
              <a:schemeClr val="tx1"/>
            </a:solidFill>
          </a:ln>
        </p:spPr>
      </p:pic>
    </p:spTree>
    <p:extLst>
      <p:ext uri="{BB962C8B-B14F-4D97-AF65-F5344CB8AC3E}">
        <p14:creationId xmlns:p14="http://schemas.microsoft.com/office/powerpoint/2010/main" val="1514451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F7D1C-1656-4F18-A98B-E0B272A0A260}"/>
              </a:ext>
            </a:extLst>
          </p:cNvPr>
          <p:cNvSpPr>
            <a:spLocks noGrp="1"/>
          </p:cNvSpPr>
          <p:nvPr>
            <p:ph idx="1"/>
          </p:nvPr>
        </p:nvSpPr>
        <p:spPr>
          <a:xfrm>
            <a:off x="304800" y="1341122"/>
            <a:ext cx="11582400" cy="4062651"/>
          </a:xfrm>
        </p:spPr>
        <p:txBody>
          <a:bodyPr/>
          <a:lstStyle/>
          <a:p>
            <a:r>
              <a:rPr lang="en-US" sz="2000" dirty="0">
                <a:latin typeface="Calibri" panose="020F0502020204030204" pitchFamily="34" charset="0"/>
                <a:cs typeface="Calibri" panose="020F0502020204030204" pitchFamily="34" charset="0"/>
              </a:rPr>
              <a:t>You can have a maximum of 50 audit log retention policies in your organization.</a:t>
            </a:r>
          </a:p>
          <a:p>
            <a:r>
              <a:rPr lang="en-US" sz="2000" dirty="0">
                <a:latin typeface="Calibri" panose="020F0502020204030204" pitchFamily="34" charset="0"/>
                <a:cs typeface="Calibri" panose="020F0502020204030204" pitchFamily="34" charset="0"/>
              </a:rPr>
              <a:t>To retain an audit log for longer than 90 days, the user who generated the audit log must be assigned an Office 365 or Microsoft 365 E5 license or have a Microsoft 365 E5 Compliance add-on license.</a:t>
            </a:r>
          </a:p>
          <a:p>
            <a:endParaRPr lang="en-US" sz="2000" dirty="0">
              <a:latin typeface="Calibri" panose="020F0502020204030204" pitchFamily="34" charset="0"/>
              <a:cs typeface="Calibri" panose="020F0502020204030204" pitchFamily="34" charset="0"/>
            </a:endParaRPr>
          </a:p>
          <a:p>
            <a:pPr marL="0" indent="0">
              <a:buNone/>
            </a:pPr>
            <a:r>
              <a:rPr lang="en-US" sz="2000" dirty="0"/>
              <a:t>PowerShell support for Power Apps</a:t>
            </a:r>
          </a:p>
          <a:p>
            <a:pPr marL="0" indent="0">
              <a:buNone/>
            </a:pPr>
            <a:r>
              <a:rPr lang="en-GB" sz="2000" dirty="0">
                <a:hlinkClick r:id="rId3"/>
              </a:rPr>
              <a:t>https://docs.microsoft.com/en-gb/power-platform/admin/powerapps-powershell</a:t>
            </a:r>
            <a:endParaRPr lang="en-GB" sz="2000" dirty="0"/>
          </a:p>
          <a:p>
            <a:pPr marL="0" indent="0">
              <a:buNone/>
            </a:pPr>
            <a:endParaRPr lang="en-GB" sz="2000" dirty="0"/>
          </a:p>
          <a:p>
            <a:pPr marL="0" indent="0">
              <a:buNone/>
            </a:pPr>
            <a:r>
              <a:rPr lang="en-GB" sz="2000" dirty="0"/>
              <a:t>Audit log retention policies</a:t>
            </a:r>
          </a:p>
          <a:p>
            <a:pPr marL="0" indent="0">
              <a:buNone/>
            </a:pPr>
            <a:r>
              <a:rPr lang="en-GB" sz="2000" dirty="0">
                <a:hlinkClick r:id="rId4"/>
              </a:rPr>
              <a:t>https://docs.microsoft.com/en-us/microsoft-365/compliance/audit-log-retention-policies?view=o365-worldwide</a:t>
            </a:r>
            <a:endParaRPr lang="en-GB" sz="2000" dirty="0"/>
          </a:p>
          <a:p>
            <a:endParaRPr lang="en-US" sz="2000" dirty="0">
              <a:latin typeface="Calibri" panose="020F0502020204030204" pitchFamily="34" charset="0"/>
              <a:cs typeface="Calibri" panose="020F0502020204030204" pitchFamily="34" charset="0"/>
            </a:endParaRPr>
          </a:p>
          <a:p>
            <a:endParaRPr lang="en-GB"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1648B8F-C86C-400E-A0D8-3D2D7504F147}"/>
              </a:ext>
            </a:extLst>
          </p:cNvPr>
          <p:cNvSpPr>
            <a:spLocks noGrp="1"/>
          </p:cNvSpPr>
          <p:nvPr>
            <p:ph type="title"/>
          </p:nvPr>
        </p:nvSpPr>
        <p:spPr/>
        <p:txBody>
          <a:bodyPr/>
          <a:lstStyle/>
          <a:p>
            <a:r>
              <a:rPr lang="en-GB" dirty="0"/>
              <a:t>Audit log info</a:t>
            </a:r>
          </a:p>
        </p:txBody>
      </p:sp>
    </p:spTree>
    <p:extLst>
      <p:ext uri="{BB962C8B-B14F-4D97-AF65-F5344CB8AC3E}">
        <p14:creationId xmlns:p14="http://schemas.microsoft.com/office/powerpoint/2010/main" val="718547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Microsoft Flow Documentation</a:t>
            </a:r>
            <a:endParaRPr lang="en-GB" dirty="0"/>
          </a:p>
        </p:txBody>
      </p:sp>
      <p:pic>
        <p:nvPicPr>
          <p:cNvPr id="2" name="Picture 1">
            <a:hlinkClick r:id="rId3"/>
            <a:extLst>
              <a:ext uri="{FF2B5EF4-FFF2-40B4-BE49-F238E27FC236}">
                <a16:creationId xmlns:a16="http://schemas.microsoft.com/office/drawing/2014/main" id="{449FDE15-42F3-4B9F-9FD5-64ABA3893CE9}"/>
              </a:ext>
            </a:extLst>
          </p:cNvPr>
          <p:cNvPicPr>
            <a:picLocks noChangeAspect="1"/>
          </p:cNvPicPr>
          <p:nvPr/>
        </p:nvPicPr>
        <p:blipFill>
          <a:blip r:embed="rId4"/>
          <a:stretch>
            <a:fillRect/>
          </a:stretch>
        </p:blipFill>
        <p:spPr>
          <a:xfrm>
            <a:off x="0" y="1194070"/>
            <a:ext cx="12192000" cy="5087697"/>
          </a:xfrm>
          <a:prstGeom prst="rect">
            <a:avLst/>
          </a:prstGeom>
        </p:spPr>
      </p:pic>
    </p:spTree>
    <p:extLst>
      <p:ext uri="{BB962C8B-B14F-4D97-AF65-F5344CB8AC3E}">
        <p14:creationId xmlns:p14="http://schemas.microsoft.com/office/powerpoint/2010/main" val="17734965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Q &amp; A</a:t>
            </a:r>
          </a:p>
        </p:txBody>
      </p:sp>
    </p:spTree>
    <p:extLst>
      <p:ext uri="{BB962C8B-B14F-4D97-AF65-F5344CB8AC3E}">
        <p14:creationId xmlns:p14="http://schemas.microsoft.com/office/powerpoint/2010/main" val="36667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References</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11752010" cy="3964162"/>
          </a:xfrm>
        </p:spPr>
        <p:txBody>
          <a:bodyPr/>
          <a:lstStyle/>
          <a:p>
            <a:r>
              <a:rPr lang="en-GB" dirty="0">
                <a:hlinkClick r:id="rId2"/>
              </a:rPr>
              <a:t>https://flow.microsoft.com/en-us/blog/author/jolevesq/</a:t>
            </a:r>
            <a:endParaRPr lang="en-GB" dirty="0"/>
          </a:p>
          <a:p>
            <a:r>
              <a:rPr lang="en-GB" dirty="0">
                <a:hlinkClick r:id="rId3"/>
              </a:rPr>
              <a:t>https://www.youtube.com/channel/UClBCcDTylJUzvP8sycg6pEA</a:t>
            </a:r>
            <a:endParaRPr lang="en-GB" dirty="0"/>
          </a:p>
          <a:p>
            <a:endParaRPr lang="en-GB" dirty="0"/>
          </a:p>
          <a:p>
            <a:endParaRPr lang="en-US" dirty="0"/>
          </a:p>
        </p:txBody>
      </p:sp>
    </p:spTree>
    <p:extLst>
      <p:ext uri="{BB962C8B-B14F-4D97-AF65-F5344CB8AC3E}">
        <p14:creationId xmlns:p14="http://schemas.microsoft.com/office/powerpoint/2010/main" val="20889142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extLst>
              <p:ext uri="{D42A27DB-BD31-4B8C-83A1-F6EECF244321}">
                <p14:modId xmlns:p14="http://schemas.microsoft.com/office/powerpoint/2010/main" val="517649707"/>
              </p:ext>
            </p:extLst>
          </p:nvPr>
        </p:nvGraphicFramePr>
        <p:xfrm>
          <a:off x="2048656" y="1659953"/>
          <a:ext cx="8094687" cy="4253958"/>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 (Data Verse)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Power Automate</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487+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1</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indent="-342900">
              <a:lnSpc>
                <a:spcPct val="90000"/>
              </a:lnSpc>
              <a:spcAft>
                <a:spcPts val="600"/>
              </a:spcAft>
              <a:buFont typeface="Wingdings" panose="05000000000000000000" pitchFamily="2" charset="2"/>
              <a:buChar char="ü"/>
            </a:pPr>
            <a:r>
              <a:rPr lang="en-US" sz="2400" dirty="0"/>
              <a:t>What is Power Automate</a:t>
            </a:r>
          </a:p>
          <a:p>
            <a:pPr marL="400050" indent="-342900">
              <a:lnSpc>
                <a:spcPct val="90000"/>
              </a:lnSpc>
              <a:spcAft>
                <a:spcPts val="600"/>
              </a:spcAft>
              <a:buFont typeface="Wingdings" panose="05000000000000000000" pitchFamily="2" charset="2"/>
              <a:buChar char="ü"/>
            </a:pPr>
            <a:r>
              <a:rPr lang="en-US" sz="2400" dirty="0"/>
              <a:t>Power Automate Basics</a:t>
            </a:r>
          </a:p>
          <a:p>
            <a:pPr marL="400050" indent="-342900">
              <a:lnSpc>
                <a:spcPct val="90000"/>
              </a:lnSpc>
              <a:spcAft>
                <a:spcPts val="600"/>
              </a:spcAft>
              <a:buFont typeface="Wingdings" panose="05000000000000000000" pitchFamily="2" charset="2"/>
              <a:buChar char="ü"/>
            </a:pPr>
            <a:r>
              <a:rPr lang="en-US" sz="2400" dirty="0"/>
              <a:t>Types of Flows</a:t>
            </a:r>
          </a:p>
          <a:p>
            <a:pPr marL="400050" indent="-342900">
              <a:lnSpc>
                <a:spcPct val="90000"/>
              </a:lnSpc>
              <a:spcAft>
                <a:spcPts val="600"/>
              </a:spcAft>
              <a:buFont typeface="Wingdings" panose="05000000000000000000" pitchFamily="2" charset="2"/>
              <a:buChar char="ü"/>
            </a:pPr>
            <a:r>
              <a:rPr lang="en-US" sz="2400" dirty="0"/>
              <a:t>Flow Components</a:t>
            </a:r>
          </a:p>
          <a:p>
            <a:pPr marL="400050" indent="-342900">
              <a:lnSpc>
                <a:spcPct val="90000"/>
              </a:lnSpc>
              <a:spcAft>
                <a:spcPts val="600"/>
              </a:spcAft>
              <a:buFont typeface="Wingdings" panose="05000000000000000000" pitchFamily="2" charset="2"/>
              <a:buChar char="ü"/>
            </a:pPr>
            <a:r>
              <a:rPr lang="en-US" sz="2400" dirty="0"/>
              <a:t>Differences between Power Automate and Workflows </a:t>
            </a:r>
          </a:p>
          <a:p>
            <a:pPr marL="400050" indent="-342900">
              <a:lnSpc>
                <a:spcPct val="90000"/>
              </a:lnSpc>
              <a:spcAft>
                <a:spcPts val="600"/>
              </a:spcAft>
              <a:buFont typeface="Wingdings" panose="05000000000000000000" pitchFamily="2" charset="2"/>
              <a:buChar char="ü"/>
            </a:pPr>
            <a:r>
              <a:rPr lang="en-US" sz="2400" dirty="0"/>
              <a:t>The benefits of automation</a:t>
            </a:r>
          </a:p>
          <a:p>
            <a:pPr marL="400050" indent="-342900">
              <a:lnSpc>
                <a:spcPct val="90000"/>
              </a:lnSpc>
              <a:spcAft>
                <a:spcPts val="600"/>
              </a:spcAft>
              <a:buFont typeface="Wingdings" panose="05000000000000000000" pitchFamily="2" charset="2"/>
              <a:buChar char="ü"/>
            </a:pPr>
            <a:r>
              <a:rPr lang="en-US" sz="2400" dirty="0"/>
              <a:t>How to get to Flow</a:t>
            </a:r>
          </a:p>
          <a:p>
            <a:pPr marL="400050" indent="-342900">
              <a:lnSpc>
                <a:spcPct val="90000"/>
              </a:lnSpc>
              <a:spcAft>
                <a:spcPts val="600"/>
              </a:spcAft>
              <a:buFont typeface="Wingdings" panose="05000000000000000000" pitchFamily="2" charset="2"/>
              <a:buChar char="ü"/>
            </a:pPr>
            <a:r>
              <a:rPr lang="en-US" sz="2400" dirty="0"/>
              <a:t>Setup Environment</a:t>
            </a: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4815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70898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Every organization who has implemented SharePoint must have used workflows to automate their business process. Microsoft provides various options for creating workflows, here we will check SharePoint Designer Workflow vs Microsoft Flow.</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There are different ways to create workflows in SharePoint like:</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Out of box workflow</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SharePoint designer workflow 2013</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Visual Studio</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3rd party tool</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Windows Timer Jobs / Schedulers</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rPr>
              <a:t>And Microsoft has introduced Microsoft Flow in Office 365</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491376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Microsoft flow).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Flow is nothing but a service which helps to create an automated workflow for your business needs. This Microsoft Flow is a replacement to SharePoint Designer. That means, Instead of Designer Workflow, Now we can simply create a Microsoft Flow and we can use it as per our requirement. Microsoft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78921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a:lnSpc>
                <a:spcPct val="100000"/>
              </a:lnSpc>
              <a:spcBef>
                <a:spcPts val="110"/>
              </a:spcBef>
            </a:pPr>
            <a:r>
              <a:rPr sz="1750" u="heavy" spc="-15" dirty="0">
                <a:solidFill>
                  <a:srgbClr val="0462C1"/>
                </a:solidFill>
                <a:uFill>
                  <a:solidFill>
                    <a:srgbClr val="0462C1"/>
                  </a:solidFill>
                </a:uFill>
                <a:latin typeface="Arial"/>
                <a:cs typeface="Arial"/>
                <a:hlinkClick r:id="rId4"/>
              </a:rPr>
              <a:t>https://flow.microsoft.com</a:t>
            </a:r>
            <a:endParaRPr sz="1750">
              <a:latin typeface="Arial"/>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a:lnSpc>
                <a:spcPct val="100000"/>
              </a:lnSpc>
              <a:spcBef>
                <a:spcPts val="100"/>
              </a:spcBef>
            </a:pPr>
            <a:r>
              <a:rPr sz="1400" spc="-85" dirty="0">
                <a:solidFill>
                  <a:srgbClr val="D0CECE"/>
                </a:solidFill>
                <a:latin typeface="Arial"/>
                <a:cs typeface="Arial"/>
              </a:rPr>
              <a:t>Source:</a:t>
            </a:r>
            <a:r>
              <a:rPr sz="1400" spc="-150" dirty="0">
                <a:solidFill>
                  <a:srgbClr val="D0CECE"/>
                </a:solidFill>
                <a:latin typeface="Arial"/>
                <a:cs typeface="Arial"/>
              </a:rPr>
              <a:t> </a:t>
            </a:r>
            <a:r>
              <a:rPr sz="1400" spc="-20" dirty="0">
                <a:solidFill>
                  <a:srgbClr val="D0CECE"/>
                </a:solidFill>
                <a:latin typeface="Arial"/>
                <a:cs typeface="Arial"/>
              </a:rPr>
              <a:t>Microsoft</a:t>
            </a:r>
            <a:endParaRPr sz="1400">
              <a:latin typeface="Arial"/>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a:lnSpc>
                <a:spcPct val="100000"/>
              </a:lnSpc>
              <a:spcBef>
                <a:spcPts val="105"/>
              </a:spcBef>
            </a:pPr>
            <a:r>
              <a:rPr sz="5400" spc="-50" dirty="0">
                <a:ln w="3175">
                  <a:noFill/>
                </a:ln>
                <a:solidFill>
                  <a:schemeClr val="accent1"/>
                </a:solidFill>
                <a:latin typeface="+mj-lt"/>
                <a:cs typeface="Segoe UI" pitchFamily="34" charset="0"/>
              </a:rPr>
              <a:t>GET STARTED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1E3B-E681-4334-B971-D2514248CFE4}"/>
              </a:ext>
            </a:extLst>
          </p:cNvPr>
          <p:cNvSpPr>
            <a:spLocks noGrp="1"/>
          </p:cNvSpPr>
          <p:nvPr>
            <p:ph type="title"/>
          </p:nvPr>
        </p:nvSpPr>
        <p:spPr/>
        <p:txBody>
          <a:bodyPr/>
          <a:lstStyle/>
          <a:p>
            <a:r>
              <a:rPr lang="en-US" b="1" dirty="0"/>
              <a:t>Microsoft Power Automate plan for you</a:t>
            </a:r>
            <a:endParaRPr lang="en-GB" dirty="0"/>
          </a:p>
        </p:txBody>
      </p:sp>
      <p:sp>
        <p:nvSpPr>
          <p:cNvPr id="4" name="Rectangle 3">
            <a:extLst>
              <a:ext uri="{FF2B5EF4-FFF2-40B4-BE49-F238E27FC236}">
                <a16:creationId xmlns:a16="http://schemas.microsoft.com/office/drawing/2014/main" id="{09ADC476-33A9-4355-9CF0-E6840D2DD0ED}"/>
              </a:ext>
            </a:extLst>
          </p:cNvPr>
          <p:cNvSpPr/>
          <p:nvPr/>
        </p:nvSpPr>
        <p:spPr>
          <a:xfrm>
            <a:off x="2971800" y="6123543"/>
            <a:ext cx="4141134" cy="369332"/>
          </a:xfrm>
          <a:prstGeom prst="rect">
            <a:avLst/>
          </a:prstGeom>
        </p:spPr>
        <p:txBody>
          <a:bodyPr wrap="none">
            <a:spAutoFit/>
          </a:bodyPr>
          <a:lstStyle/>
          <a:p>
            <a:r>
              <a:rPr lang="en-GB" dirty="0">
                <a:hlinkClick r:id="rId3"/>
              </a:rPr>
              <a:t>https://flow.microsoft.com/en-us/pricing/</a:t>
            </a:r>
            <a:endParaRPr lang="en-GB" dirty="0"/>
          </a:p>
        </p:txBody>
      </p:sp>
      <p:pic>
        <p:nvPicPr>
          <p:cNvPr id="3" name="Picture 2">
            <a:extLst>
              <a:ext uri="{FF2B5EF4-FFF2-40B4-BE49-F238E27FC236}">
                <a16:creationId xmlns:a16="http://schemas.microsoft.com/office/drawing/2014/main" id="{E8FB8810-CA67-416D-B92C-93DA521F6EEE}"/>
              </a:ext>
            </a:extLst>
          </p:cNvPr>
          <p:cNvPicPr>
            <a:picLocks noChangeAspect="1"/>
          </p:cNvPicPr>
          <p:nvPr/>
        </p:nvPicPr>
        <p:blipFill>
          <a:blip r:embed="rId4"/>
          <a:stretch>
            <a:fillRect/>
          </a:stretch>
        </p:blipFill>
        <p:spPr>
          <a:xfrm>
            <a:off x="1914525" y="1662113"/>
            <a:ext cx="8672513" cy="4223824"/>
          </a:xfrm>
          <a:prstGeom prst="rect">
            <a:avLst/>
          </a:prstGeom>
        </p:spPr>
      </p:pic>
    </p:spTree>
    <p:extLst>
      <p:ext uri="{BB962C8B-B14F-4D97-AF65-F5344CB8AC3E}">
        <p14:creationId xmlns:p14="http://schemas.microsoft.com/office/powerpoint/2010/main" val="4188790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a:lnSpc>
                <a:spcPct val="150000"/>
              </a:lnSpc>
            </a:pPr>
            <a:r>
              <a:rPr lang="en-GB" sz="3200" dirty="0"/>
              <a:t>Three major components</a:t>
            </a:r>
          </a:p>
          <a:p>
            <a:pPr marL="285750" indent="-285750">
              <a:lnSpc>
                <a:spcPct val="150000"/>
              </a:lnSpc>
              <a:buFont typeface="Wingdings" panose="05000000000000000000" pitchFamily="2" charset="2"/>
              <a:buChar char="ü"/>
            </a:pPr>
            <a:r>
              <a:rPr lang="en-GB" sz="3200" dirty="0"/>
              <a:t>Triggers</a:t>
            </a:r>
          </a:p>
          <a:p>
            <a:pPr marL="285750" indent="-285750">
              <a:lnSpc>
                <a:spcPct val="150000"/>
              </a:lnSpc>
              <a:buFont typeface="Wingdings" panose="05000000000000000000" pitchFamily="2" charset="2"/>
              <a:buChar char="ü"/>
            </a:pPr>
            <a:r>
              <a:rPr lang="en-GB" sz="3200" dirty="0"/>
              <a:t>Actions</a:t>
            </a:r>
          </a:p>
          <a:p>
            <a:pPr marL="285750" indent="-285750">
              <a:lnSpc>
                <a:spcPct val="150000"/>
              </a:lnSpc>
              <a:buFont typeface="Wingdings" panose="05000000000000000000" pitchFamily="2" charset="2"/>
              <a:buChar char="ü"/>
            </a:pPr>
            <a:r>
              <a:rPr lang="en-GB" sz="3200" dirty="0"/>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10589896" cy="1371600"/>
          </a:xfrm>
        </p:spPr>
        <p:txBody>
          <a:bodyPr vert="horz" lIns="91440" tIns="45720" rIns="91440" bIns="45720" rtlCol="0" anchor="ctr">
            <a:noAutofit/>
          </a:bodyPr>
          <a:lstStyle/>
          <a:p>
            <a:r>
              <a:rPr lang="en-US" sz="4800" spc="-50" dirty="0">
                <a:ln w="3175">
                  <a:noFill/>
                </a:ln>
                <a:solidFill>
                  <a:schemeClr val="accent1"/>
                </a:solidFill>
                <a:ea typeface="+mn-ea"/>
                <a:cs typeface="Segoe UI" pitchFamily="34" charset="0"/>
              </a:rPr>
              <a:t>Differences between Power Automate and Workflows </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706" y="2091095"/>
            <a:ext cx="4206240" cy="4206240"/>
          </a:xfrm>
          <a:prstGeom prst="rect">
            <a:avLst/>
          </a:prstGeom>
        </p:spPr>
      </p:pic>
      <p:pic>
        <p:nvPicPr>
          <p:cNvPr id="3074" name="Picture 2" descr="SharePoint Designer Workflow vs Microsoft Flow">
            <a:extLst>
              <a:ext uri="{FF2B5EF4-FFF2-40B4-BE49-F238E27FC236}">
                <a16:creationId xmlns:a16="http://schemas.microsoft.com/office/drawing/2014/main" id="{11A4935A-40CC-485E-A94C-B4ADA446CA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3082525"/>
            <a:ext cx="5431536" cy="22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88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79" y="405575"/>
            <a:ext cx="8018145" cy="1371600"/>
          </a:xfrm>
        </p:spPr>
        <p:txBody>
          <a:bodyPr vert="horz" lIns="91440" tIns="45720" rIns="91440" bIns="45720" rtlCol="0" anchor="ctr">
            <a:noAutofit/>
          </a:bodyPr>
          <a:lstStyle/>
          <a:p>
            <a:r>
              <a:rPr lang="en-US" sz="5400" spc="-50" dirty="0">
                <a:ln w="3175">
                  <a:noFill/>
                </a:ln>
                <a:solidFill>
                  <a:schemeClr val="accent1"/>
                </a:solidFill>
                <a:ea typeface="+mn-ea"/>
                <a:cs typeface="Segoe UI" pitchFamily="34" charset="0"/>
              </a:rPr>
              <a:t>Benefits of automation</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1706" y="2091095"/>
            <a:ext cx="4206240" cy="4206240"/>
          </a:xfrm>
          <a:prstGeom prst="rect">
            <a:avLst/>
          </a:prstGeom>
        </p:spPr>
      </p:pic>
      <p:pic>
        <p:nvPicPr>
          <p:cNvPr id="2050" name="Picture 2" descr="Microsoft flow example">
            <a:extLst>
              <a:ext uri="{FF2B5EF4-FFF2-40B4-BE49-F238E27FC236}">
                <a16:creationId xmlns:a16="http://schemas.microsoft.com/office/drawing/2014/main" id="{008ECA28-ECE9-4003-85C5-3EC2209C748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67946" y="2182753"/>
            <a:ext cx="6676417" cy="41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9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3590769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2</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t>Power Automate</a:t>
            </a:r>
            <a:r>
              <a:rPr lang="en-US" sz="2400" dirty="0">
                <a:solidFill>
                  <a:srgbClr val="4C5A67"/>
                </a:solidFill>
              </a:rPr>
              <a:t> Templates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 Supported Data sources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Publish a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flows from a </a:t>
            </a:r>
            <a:r>
              <a:rPr lang="en-US" sz="2400" dirty="0"/>
              <a:t>Power Automate</a:t>
            </a:r>
            <a:r>
              <a:rPr lang="en-US" sz="2400" dirty="0">
                <a:solidFill>
                  <a:srgbClr val="4C5A67"/>
                </a:solidFill>
              </a:rPr>
              <a:t>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Flows with many steps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Run tasks on a schedule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Watch a flow in action</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50918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lnSpcReduction="1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lnSpcReduction="1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4BAF8-2654-4075-9CD8-7321AD549AB0}"/>
              </a:ext>
            </a:extLst>
          </p:cNvPr>
          <p:cNvSpPr>
            <a:spLocks noGrp="1"/>
          </p:cNvSpPr>
          <p:nvPr>
            <p:ph type="title"/>
          </p:nvPr>
        </p:nvSpPr>
        <p:spPr>
          <a:xfrm>
            <a:off x="603505" y="767419"/>
            <a:ext cx="10780776" cy="3355848"/>
          </a:xfrm>
        </p:spPr>
        <p:txBody>
          <a:bodyPr wrap="square" anchor="b">
            <a:normAutofit/>
          </a:bodyPr>
          <a:lstStyle/>
          <a:p>
            <a:r>
              <a:rPr lang="en-GB" dirty="0"/>
              <a:t>Demo &amp; Hands-on</a:t>
            </a:r>
          </a:p>
        </p:txBody>
      </p:sp>
      <p:sp>
        <p:nvSpPr>
          <p:cNvPr id="14" name="Text Placeholder 2">
            <a:extLst>
              <a:ext uri="{FF2B5EF4-FFF2-40B4-BE49-F238E27FC236}">
                <a16:creationId xmlns:a16="http://schemas.microsoft.com/office/drawing/2014/main" id="{947907FD-A2A9-4AB7-A17D-E21AB6C6A26F}"/>
              </a:ext>
            </a:extLst>
          </p:cNvPr>
          <p:cNvSpPr>
            <a:spLocks noGrp="1"/>
          </p:cNvSpPr>
          <p:nvPr>
            <p:ph type="body" idx="1"/>
          </p:nvPr>
        </p:nvSpPr>
        <p:spPr>
          <a:xfrm>
            <a:off x="667512" y="4204209"/>
            <a:ext cx="9226296" cy="1645920"/>
          </a:xfrm>
        </p:spPr>
        <p:txBody>
          <a:bodyPr/>
          <a:lstStyle/>
          <a:p>
            <a:endParaRPr lang="en-US"/>
          </a:p>
        </p:txBody>
      </p:sp>
    </p:spTree>
    <p:extLst>
      <p:ext uri="{BB962C8B-B14F-4D97-AF65-F5344CB8AC3E}">
        <p14:creationId xmlns:p14="http://schemas.microsoft.com/office/powerpoint/2010/main" val="23620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3</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conditions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Designing switches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apply to each</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Configuring do until logic</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a scope</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95833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a:lnSpc>
                  <a:spcPct val="90000"/>
                </a:lnSpc>
                <a:spcAft>
                  <a:spcPts val="588"/>
                </a:spcAft>
                <a:defRPr/>
              </a:pPr>
              <a:r>
                <a:rPr lang="en-US" sz="2745"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2745"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a:lnSpc>
                <a:spcPct val="90000"/>
              </a:lnSpc>
              <a:spcAft>
                <a:spcPts val="588"/>
              </a:spcAft>
              <a:defRPr/>
            </a:pPr>
            <a:r>
              <a:rPr lang="en-US" dirty="0">
                <a:gradFill>
                  <a:gsLst>
                    <a:gs pos="2917">
                      <a:srgbClr val="353535"/>
                    </a:gs>
                    <a:gs pos="30000">
                      <a:srgbClr val="353535"/>
                    </a:gs>
                  </a:gsLst>
                  <a:lin ang="5400000" scaled="0"/>
                </a:gradFill>
                <a:latin typeface="Consolas" panose="020B0609020204030204" pitchFamily="49" charset="0"/>
              </a:rPr>
              <a:t>replace(body('</a:t>
            </a:r>
            <a:r>
              <a:rPr lang="en-US" dirty="0" err="1">
                <a:gradFill>
                  <a:gsLst>
                    <a:gs pos="2917">
                      <a:srgbClr val="353535"/>
                    </a:gs>
                    <a:gs pos="30000">
                      <a:srgbClr val="353535"/>
                    </a:gs>
                  </a:gsLst>
                  <a:lin ang="5400000" scaled="0"/>
                </a:gradFill>
                <a:latin typeface="Consolas" panose="020B0609020204030204" pitchFamily="49" charset="0"/>
              </a:rPr>
              <a:t>Get_record</a:t>
            </a:r>
            <a:r>
              <a:rPr lang="en-US" dirty="0">
                <a:gradFill>
                  <a:gsLst>
                    <a:gs pos="2917">
                      <a:srgbClr val="353535"/>
                    </a:gs>
                    <a:gs pos="30000">
                      <a:srgbClr val="353535"/>
                    </a:gs>
                  </a:gsLst>
                  <a:lin ang="5400000" scaled="0"/>
                </a:gradFill>
                <a:latin typeface="Consolas" panose="020B0609020204030204" pitchFamily="49" charset="0"/>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a:lnSpc>
                  <a:spcPct val="90000"/>
                </a:lnSpc>
                <a:spcAft>
                  <a:spcPts val="588"/>
                </a:spcAft>
                <a:defRPr/>
              </a:pPr>
              <a:r>
                <a:rPr lang="en-US" sz="1568" dirty="0">
                  <a:gradFill>
                    <a:gsLst>
                      <a:gs pos="2917">
                        <a:srgbClr val="353535"/>
                      </a:gs>
                      <a:gs pos="30000">
                        <a:srgbClr val="353535"/>
                      </a:gs>
                    </a:gsLst>
                    <a:lin ang="5400000" scaled="0"/>
                  </a:gradFill>
                  <a:latin typeface="Segoe UI Semilight"/>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i="1" dirty="0" err="1">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fx</a:t>
              </a:r>
              <a:endParaRPr lang="en-US" sz="1961" b="1" i="1"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How to create expressions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a:lnSpc>
                <a:spcPct val="90000"/>
              </a:lnSpc>
              <a:spcAft>
                <a:spcPts val="588"/>
              </a:spcAft>
              <a:defRPr/>
            </a:pPr>
            <a:r>
              <a:rPr lang="en-US" sz="2745" dirty="0">
                <a:gradFill>
                  <a:gsLst>
                    <a:gs pos="2917">
                      <a:srgbClr val="353535"/>
                    </a:gs>
                    <a:gs pos="30000">
                      <a:srgbClr val="353535"/>
                    </a:gs>
                  </a:gsLst>
                  <a:lin ang="5400000" scaled="0"/>
                </a:gradFill>
                <a:latin typeface="Consolas" panose="020B0609020204030204" pitchFamily="49" charset="0"/>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Tx/>
              <a:buAutoNum type="arabicPeriod"/>
              <a:defRPr/>
            </a:pPr>
            <a:r>
              <a:rPr lang="en-US" sz="2353" dirty="0">
                <a:gradFill>
                  <a:gsLst>
                    <a:gs pos="2917">
                      <a:srgbClr val="353535"/>
                    </a:gs>
                    <a:gs pos="30000">
                      <a:srgbClr val="353535"/>
                    </a:gs>
                  </a:gsLst>
                  <a:lin ang="5400000" scaled="0"/>
                </a:gradFill>
                <a:latin typeface="Segoe UI Semilight"/>
              </a:rPr>
              <a:t>Expression name: </a:t>
            </a:r>
            <a:r>
              <a:rPr lang="en-US" sz="2353" dirty="0">
                <a:gradFill>
                  <a:gsLst>
                    <a:gs pos="2917">
                      <a:srgbClr val="353535"/>
                    </a:gs>
                    <a:gs pos="30000">
                      <a:srgbClr val="353535"/>
                    </a:gs>
                  </a:gsLst>
                  <a:lin ang="5400000" scaled="0"/>
                </a:gradFill>
                <a:latin typeface="Consolas" panose="020B0609020204030204" pitchFamily="49" charset="0"/>
              </a:rPr>
              <a:t>replace</a:t>
            </a:r>
            <a:endParaRPr lang="en-US" sz="2353" dirty="0">
              <a:gradFill>
                <a:gsLst>
                  <a:gs pos="2917">
                    <a:srgbClr val="353535"/>
                  </a:gs>
                  <a:gs pos="30000">
                    <a:srgbClr val="353535"/>
                  </a:gs>
                </a:gsLst>
                <a:lin ang="5400000" scaled="0"/>
              </a:gradFill>
              <a:latin typeface="Segoe UI Semilight"/>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2"/>
              <a:defRPr/>
            </a:pPr>
            <a:r>
              <a:rPr lang="en-US" sz="2353" dirty="0">
                <a:gradFill>
                  <a:gsLst>
                    <a:gs pos="2917">
                      <a:srgbClr val="353535"/>
                    </a:gs>
                    <a:gs pos="30000">
                      <a:srgbClr val="353535"/>
                    </a:gs>
                  </a:gsLst>
                  <a:lin ang="5400000" scaled="0"/>
                </a:gradFill>
                <a:latin typeface="Segoe UI Semilight"/>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3"/>
              <a:defRPr/>
            </a:pPr>
            <a:r>
              <a:rPr lang="en-US" sz="2353" dirty="0">
                <a:gradFill>
                  <a:gsLst>
                    <a:gs pos="2917">
                      <a:srgbClr val="353535"/>
                    </a:gs>
                    <a:gs pos="30000">
                      <a:srgbClr val="353535"/>
                    </a:gs>
                  </a:gsLst>
                  <a:lin ang="5400000" scaled="0"/>
                </a:gradFill>
                <a:latin typeface="Segoe UI Semilight"/>
              </a:rPr>
              <a:t>Use single quotes around static text</a:t>
            </a:r>
            <a:endParaRPr lang="en-US" sz="2353" i="1" dirty="0">
              <a:gradFill>
                <a:gsLst>
                  <a:gs pos="2917">
                    <a:srgbClr val="353535"/>
                  </a:gs>
                  <a:gs pos="30000">
                    <a:srgbClr val="353535"/>
                  </a:gs>
                </a:gsLst>
                <a:lin ang="5400000" scaled="0"/>
              </a:gradFill>
              <a:latin typeface="Segoe UI Semilight"/>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4"/>
              <a:defRPr/>
            </a:pPr>
            <a:r>
              <a:rPr lang="en-US" sz="2353" dirty="0">
                <a:gradFill>
                  <a:gsLst>
                    <a:gs pos="2917">
                      <a:srgbClr val="353535"/>
                    </a:gs>
                    <a:gs pos="30000">
                      <a:srgbClr val="353535"/>
                    </a:gs>
                  </a:gsLst>
                  <a:lin ang="5400000" scaled="0"/>
                </a:gradFill>
                <a:latin typeface="Segoe UI Semilight"/>
              </a:rPr>
              <a:t>Include expressions in other expressions</a:t>
            </a:r>
            <a:endParaRPr lang="en-US" sz="2353" i="1" dirty="0">
              <a:gradFill>
                <a:gsLst>
                  <a:gs pos="2917">
                    <a:srgbClr val="353535"/>
                  </a:gs>
                  <a:gs pos="30000">
                    <a:srgbClr val="353535"/>
                  </a:gs>
                </a:gsLst>
                <a:lin ang="5400000" scaled="0"/>
              </a:gradFill>
              <a:latin typeface="Consolas" panose="020B0609020204030204" pitchFamily="49" charset="0"/>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a:lnSpc>
                <a:spcPct val="90000"/>
              </a:lnSpc>
              <a:spcAft>
                <a:spcPts val="588"/>
              </a:spcAft>
              <a:defRPr/>
            </a:pPr>
            <a:r>
              <a:rPr lang="en-US" sz="3529"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3529"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Anatomy of an expression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7"/>
            <a:ext cx="5413248" cy="5392739"/>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Other expressions</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Caution:</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a:lnSpc>
                <a:spcPct val="90000"/>
              </a:lnSpc>
              <a:spcAft>
                <a:spcPts val="588"/>
              </a:spcAft>
              <a:defRPr/>
            </a:pPr>
            <a:r>
              <a:rPr lang="en-US" sz="2000" i="1" dirty="0">
                <a:gradFill>
                  <a:gsLst>
                    <a:gs pos="2917">
                      <a:srgbClr val="353535"/>
                    </a:gs>
                    <a:gs pos="30000">
                      <a:srgbClr val="353535"/>
                    </a:gs>
                  </a:gsLst>
                  <a:lin ang="5400000" scaled="0"/>
                </a:gradFill>
                <a:latin typeface="Consolas" panose="020B0609020204030204" pitchFamily="49" charset="0"/>
              </a:rPr>
              <a:t>coalesce(body('</a:t>
            </a:r>
            <a:r>
              <a:rPr lang="en-US" sz="2000" i="1" dirty="0" err="1">
                <a:gradFill>
                  <a:gsLst>
                    <a:gs pos="2917">
                      <a:srgbClr val="353535"/>
                    </a:gs>
                    <a:gs pos="30000">
                      <a:srgbClr val="353535"/>
                    </a:gs>
                  </a:gsLst>
                  <a:lin ang="5400000" scaled="0"/>
                </a:gradFill>
                <a:latin typeface="Consolas" panose="020B0609020204030204" pitchFamily="49" charset="0"/>
              </a:rPr>
              <a:t>Get_record</a:t>
            </a:r>
            <a:r>
              <a:rPr lang="en-US" sz="2000" i="1" dirty="0">
                <a:gradFill>
                  <a:gsLst>
                    <a:gs pos="2917">
                      <a:srgbClr val="353535"/>
                    </a:gs>
                    <a:gs pos="30000">
                      <a:srgbClr val="353535"/>
                    </a:gs>
                  </a:gsLst>
                  <a:lin ang="5400000" scaled="0"/>
                </a:gradFill>
                <a:latin typeface="Consolas" panose="020B0609020204030204" pitchFamily="49" charset="0"/>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123</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Jane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888</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Bob</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456</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Dave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288550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If the array is a list of Strings, Numbers, Booleans </a:t>
            </a:r>
            <a:r>
              <a:rPr lang="en-US" sz="1961" dirty="0" err="1">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etc</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then the above expression can be used directly. However, if it is an array of objects, you will need to </a:t>
            </a:r>
            <a:r>
              <a:rPr lang="en-US" sz="1961" dirty="0">
                <a:solidFill>
                  <a:srgbClr val="D83B01"/>
                </a:solidFill>
                <a:latin typeface="Segoe UI" panose="020B0502040204020203" pitchFamily="34" charset="0"/>
                <a:cs typeface="Segoe UI" panose="020B0502040204020203" pitchFamily="34" charset="0"/>
              </a:rPr>
              <a:t>use square brackets</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last(body('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a:t>
            </a:r>
            <a:r>
              <a:rPr lang="en-US" dirty="0">
                <a:solidFill>
                  <a:srgbClr val="D83B01"/>
                </a:solidFill>
                <a:latin typeface="Consolas" panose="020B0609020204030204" pitchFamily="49" charset="0"/>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')['value'][2]</a:t>
            </a:r>
            <a:r>
              <a:rPr lang="en-US" dirty="0">
                <a:solidFill>
                  <a:srgbClr val="D83B01"/>
                </a:solidFill>
                <a:latin typeface="Consolas" panose="020B0609020204030204" pitchFamily="49" charset="0"/>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You must have a list of strings, not a list of Objects. Use </a:t>
            </a:r>
            <a:r>
              <a:rPr lang="en-US" sz="1961" i="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Select</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strings, numbers, </a:t>
            </a:r>
            <a:r>
              <a:rPr lang="en-US" sz="3137" dirty="0" err="1">
                <a:gradFill>
                  <a:gsLst>
                    <a:gs pos="2917">
                      <a:srgbClr val="353535"/>
                    </a:gs>
                    <a:gs pos="30000">
                      <a:srgbClr val="353535"/>
                    </a:gs>
                  </a:gsLst>
                  <a:lin ang="5400000" scaled="0"/>
                </a:gradFill>
                <a:latin typeface="Segoe UI Semilight"/>
              </a:rPr>
              <a:t>booleans</a:t>
            </a:r>
            <a:r>
              <a:rPr lang="en-US" sz="3137" dirty="0">
                <a:gradFill>
                  <a:gsLst>
                    <a:gs pos="2917">
                      <a:srgbClr val="353535"/>
                    </a:gs>
                    <a:gs pos="30000">
                      <a:srgbClr val="353535"/>
                    </a:gs>
                  </a:gsLst>
                  <a:lin ang="5400000" scaled="0"/>
                </a:gradFill>
                <a:latin typeface="Segoe UI Semilight"/>
              </a:rPr>
              <a:t>, </a:t>
            </a:r>
            <a:r>
              <a:rPr lang="en-US" sz="3137" dirty="0" err="1">
                <a:gradFill>
                  <a:gsLst>
                    <a:gs pos="2917">
                      <a:srgbClr val="353535"/>
                    </a:gs>
                    <a:gs pos="30000">
                      <a:srgbClr val="353535"/>
                    </a:gs>
                  </a:gsLst>
                  <a:lin ang="5400000" scaled="0"/>
                </a:gradFill>
                <a:latin typeface="Segoe UI Semilight"/>
              </a:rPr>
              <a:t>etc</a:t>
            </a:r>
            <a:r>
              <a:rPr lang="en-US" sz="3137" dirty="0">
                <a:gradFill>
                  <a:gsLst>
                    <a:gs pos="2917">
                      <a:srgbClr val="353535"/>
                    </a:gs>
                    <a:gs pos="30000">
                      <a:srgbClr val="353535"/>
                    </a:gs>
                  </a:gsLst>
                  <a:lin ang="5400000" scaled="0"/>
                </a:gradFill>
                <a:latin typeface="Segoe UI Semilight"/>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Can hardcode a list – or – have the list be dynamic at runtime</a:t>
            </a:r>
            <a:endParaRPr lang="en-US" dirty="0"/>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4</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Introducing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your first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Learn to use the Microsoft Flow mobile app</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Receive text and email notifications from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Copy files with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recurring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Post tweets with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team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Troubleshoot flows</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66363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a:t>
            </a:r>
            <a:r>
              <a:rPr lang="en-US" b="1" dirty="0"/>
              <a:t>5</a:t>
            </a:r>
            <a:endParaRPr lang="en-US" b="1" kern="1200" dirty="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t>Learn to build more complex flows </a:t>
            </a:r>
          </a:p>
          <a:p>
            <a:pPr marL="457200" lvl="0" indent="-285750">
              <a:lnSpc>
                <a:spcPct val="90000"/>
              </a:lnSpc>
              <a:spcAft>
                <a:spcPts val="600"/>
              </a:spcAft>
              <a:buFont typeface="Wingdings" panose="05000000000000000000" pitchFamily="2" charset="2"/>
              <a:buChar char="ü"/>
            </a:pPr>
            <a:r>
              <a:rPr lang="en-US" sz="1600" dirty="0"/>
              <a:t>Build an approval request</a:t>
            </a:r>
          </a:p>
          <a:p>
            <a:pPr marL="457200" lvl="0" indent="-285750">
              <a:lnSpc>
                <a:spcPct val="90000"/>
              </a:lnSpc>
              <a:spcAft>
                <a:spcPts val="600"/>
              </a:spcAft>
              <a:buFont typeface="Wingdings" panose="05000000000000000000" pitchFamily="2" charset="2"/>
              <a:buChar char="ü"/>
            </a:pPr>
            <a:r>
              <a:rPr lang="en-US" sz="1600" dirty="0"/>
              <a:t>Build a flow that processes an approval request </a:t>
            </a:r>
          </a:p>
          <a:p>
            <a:pPr marL="457200" lvl="0" indent="-285750">
              <a:lnSpc>
                <a:spcPct val="90000"/>
              </a:lnSpc>
              <a:spcAft>
                <a:spcPts val="600"/>
              </a:spcAft>
              <a:buFont typeface="Wingdings" panose="05000000000000000000" pitchFamily="2" charset="2"/>
              <a:buChar char="ü"/>
            </a:pPr>
            <a:r>
              <a:rPr lang="en-US" sz="1600" dirty="0"/>
              <a:t>Create a flow that stores documents</a:t>
            </a:r>
          </a:p>
          <a:p>
            <a:pPr marL="457200" lvl="0" indent="-285750">
              <a:lnSpc>
                <a:spcPct val="90000"/>
              </a:lnSpc>
              <a:spcAft>
                <a:spcPts val="600"/>
              </a:spcAft>
              <a:buFont typeface="Wingdings" panose="05000000000000000000" pitchFamily="2" charset="2"/>
              <a:buChar char="ü"/>
            </a:pPr>
            <a:r>
              <a:rPr lang="en-US" sz="1600" dirty="0"/>
              <a:t>Build a flow that uses information like locations or date</a:t>
            </a:r>
          </a:p>
          <a:p>
            <a:pPr marL="457200" lvl="0" indent="-285750">
              <a:lnSpc>
                <a:spcPct val="90000"/>
              </a:lnSpc>
              <a:spcAft>
                <a:spcPts val="600"/>
              </a:spcAft>
              <a:buFont typeface="Wingdings" panose="05000000000000000000" pitchFamily="2" charset="2"/>
              <a:buChar char="ü"/>
            </a:pPr>
            <a:r>
              <a:rPr lang="en-US" sz="1600" dirty="0"/>
              <a:t>Build a flow accepts user input when run</a:t>
            </a:r>
          </a:p>
          <a:p>
            <a:pPr marL="457200" lvl="0" indent="-285750">
              <a:lnSpc>
                <a:spcPct val="90000"/>
              </a:lnSpc>
              <a:spcAft>
                <a:spcPts val="600"/>
              </a:spcAft>
              <a:buFont typeface="Wingdings" panose="05000000000000000000" pitchFamily="2" charset="2"/>
              <a:buChar char="ü"/>
            </a:pPr>
            <a:r>
              <a:rPr lang="en-US" sz="1600" dirty="0"/>
              <a:t>Learn to build a flow that runs at recurring time intervals</a:t>
            </a:r>
          </a:p>
          <a:p>
            <a:pPr marL="457200" lvl="0" indent="-285750">
              <a:lnSpc>
                <a:spcPct val="90000"/>
              </a:lnSpc>
              <a:spcAft>
                <a:spcPts val="600"/>
              </a:spcAft>
              <a:buFont typeface="Wingdings" panose="05000000000000000000" pitchFamily="2" charset="2"/>
              <a:buChar char="ü"/>
            </a:pPr>
            <a:r>
              <a:rPr lang="en-US" sz="1600" dirty="0"/>
              <a:t>Build a flow that runs when an event in Dynamics 365 occurs</a:t>
            </a:r>
          </a:p>
          <a:p>
            <a:pPr marL="457200" lvl="0" indent="-285750">
              <a:lnSpc>
                <a:spcPct val="90000"/>
              </a:lnSpc>
              <a:spcAft>
                <a:spcPts val="600"/>
              </a:spcAft>
              <a:buFont typeface="Wingdings" panose="05000000000000000000" pitchFamily="2" charset="2"/>
              <a:buChar char="ü"/>
            </a:pPr>
            <a:r>
              <a:rPr lang="en-US" sz="1600" dirty="0"/>
              <a:t>Build a flow that uses SQL</a:t>
            </a:r>
          </a:p>
          <a:p>
            <a:pPr marL="457200" lvl="0" indent="-285750">
              <a:lnSpc>
                <a:spcPct val="90000"/>
              </a:lnSpc>
              <a:spcAft>
                <a:spcPts val="600"/>
              </a:spcAft>
              <a:buFont typeface="Wingdings" panose="05000000000000000000" pitchFamily="2" charset="2"/>
              <a:buChar char="ü"/>
            </a:pPr>
            <a:r>
              <a:rPr lang="en-US" sz="1600" dirty="0"/>
              <a:t>Integrate PowerApps, Flow, and SharePoint</a:t>
            </a:r>
          </a:p>
          <a:p>
            <a:pPr marL="457200" lvl="0" indent="-285750">
              <a:lnSpc>
                <a:spcPct val="90000"/>
              </a:lnSpc>
              <a:spcAft>
                <a:spcPts val="600"/>
              </a:spcAft>
              <a:buFont typeface="Wingdings" panose="05000000000000000000" pitchFamily="2" charset="2"/>
              <a:buChar char="ü"/>
            </a:pPr>
            <a:r>
              <a:rPr lang="en-US" sz="1600" dirty="0"/>
              <a:t>Create a business process flow</a:t>
            </a:r>
          </a:p>
          <a:p>
            <a:pPr marL="457200" lvl="0" indent="-285750">
              <a:lnSpc>
                <a:spcPct val="90000"/>
              </a:lnSpc>
              <a:spcAft>
                <a:spcPts val="600"/>
              </a:spcAft>
              <a:buFont typeface="Wingdings" panose="05000000000000000000" pitchFamily="2" charset="2"/>
              <a:buChar char="ü"/>
            </a:pPr>
            <a:r>
              <a:rPr lang="en-US" sz="1600" dirty="0"/>
              <a:t>Create a business process flow that has conditions</a:t>
            </a:r>
          </a:p>
          <a:p>
            <a:pPr marL="457200" lvl="0" indent="-285750">
              <a:lnSpc>
                <a:spcPct val="90000"/>
              </a:lnSpc>
              <a:spcAft>
                <a:spcPts val="600"/>
              </a:spcAft>
              <a:buFont typeface="Wingdings" panose="05000000000000000000" pitchFamily="2" charset="2"/>
              <a:buChar char="ü"/>
            </a:pPr>
            <a:r>
              <a:rPr lang="en-US" sz="1600" dirty="0"/>
              <a:t>Monitor flows </a:t>
            </a:r>
          </a:p>
          <a:p>
            <a:pPr marL="457200" lvl="0" indent="-285750">
              <a:lnSpc>
                <a:spcPct val="90000"/>
              </a:lnSpc>
              <a:spcAft>
                <a:spcPts val="600"/>
              </a:spcAft>
              <a:buFont typeface="Wingdings" panose="05000000000000000000" pitchFamily="2" charset="2"/>
              <a:buChar char="ü"/>
            </a:pPr>
            <a:r>
              <a:rPr lang="en-US" sz="1600" dirty="0"/>
              <a:t>Sharing Flows </a:t>
            </a:r>
            <a:endParaRPr kumimoji="0" lang="en-US" sz="1600" b="0" i="0" u="none" strike="noStrike" cap="none" spc="0" normalizeH="0" baseline="0" noProof="0" dirty="0">
              <a:ln>
                <a:noFill/>
              </a:ln>
              <a:effectLst/>
              <a:uLnTx/>
              <a:uFillTx/>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20411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Approval Workflow</a:t>
            </a:r>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Approve / Reject Workflow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6350332" cy="4239687"/>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With Power Automate, you can manage the approval of documents or processes across several services, including SharePoint, Dynamics 365, Salesforce, OneDrive for Business, Zendesk, or WordPress.</a:t>
            </a:r>
          </a:p>
          <a:p>
            <a:pPr marL="342900" indent="-342900" algn="just">
              <a:lnSpc>
                <a:spcPct val="107000"/>
              </a:lnSpc>
              <a:spcAft>
                <a:spcPts val="800"/>
              </a:spcAft>
              <a:buFont typeface="Wingdings" panose="05000000000000000000" pitchFamily="2" charset="2"/>
              <a:buChar char="ü"/>
            </a:pPr>
            <a:endParaRPr lang="en-US"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To create an approval workflow, add the </a:t>
            </a:r>
            <a:r>
              <a:rPr lang="en-US" b="1" dirty="0">
                <a:latin typeface="Calibri" panose="020F0502020204030204" pitchFamily="34" charset="0"/>
                <a:ea typeface="Calibri" panose="020F0502020204030204" pitchFamily="34" charset="0"/>
                <a:cs typeface="Latha" panose="020B0604020202020204" pitchFamily="34" charset="0"/>
              </a:rPr>
              <a:t>Approvals - Start an approval</a:t>
            </a:r>
            <a:r>
              <a:rPr lang="en-US" dirty="0">
                <a:latin typeface="Calibri" panose="020F0502020204030204" pitchFamily="34" charset="0"/>
                <a:ea typeface="Calibri" panose="020F0502020204030204" pitchFamily="34" charset="0"/>
                <a:cs typeface="Latha" panose="020B0604020202020204" pitchFamily="34" charset="0"/>
              </a:rPr>
              <a:t> action to any flow. After you add this action, your flow can manage the approval of documents or processes. For example, you can create document approval flows that approve invoices, work orders, or sales quotations. You can also create process approval flows that approve vacation requests, overtime work, or travel plans.</a:t>
            </a: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8" name="Picture 7">
            <a:extLst>
              <a:ext uri="{FF2B5EF4-FFF2-40B4-BE49-F238E27FC236}">
                <a16:creationId xmlns:a16="http://schemas.microsoft.com/office/drawing/2014/main" id="{5497AE00-C9C4-4663-B74A-CBB4B67A6C5D}"/>
              </a:ext>
            </a:extLst>
          </p:cNvPr>
          <p:cNvPicPr/>
          <p:nvPr/>
        </p:nvPicPr>
        <p:blipFill>
          <a:blip r:embed="rId3"/>
          <a:stretch>
            <a:fillRect/>
          </a:stretch>
        </p:blipFill>
        <p:spPr>
          <a:xfrm>
            <a:off x="6894786" y="956441"/>
            <a:ext cx="5029468" cy="331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Sequential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561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Some workflows require pre-approval before the final approver is required to sign off. For example, a company may have a sequential approval policy that requires pre-approval for invoices over $1000.00 before they're approved by the Finance department.</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overview of flow">
            <a:extLst>
              <a:ext uri="{FF2B5EF4-FFF2-40B4-BE49-F238E27FC236}">
                <a16:creationId xmlns:a16="http://schemas.microsoft.com/office/drawing/2014/main" id="{C8C5DA13-DA5A-4FE2-88C5-5BC3DD18C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30" y="1268887"/>
            <a:ext cx="4286250" cy="41052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Parallel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26464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In a parallel approval workflow, multiple persons are required to approve items such as invoices, purchase orders, vacation requests, etc. Each person's approval is independent of all other approvers.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050" name="Picture 2" descr="flow with parallel branches">
            <a:extLst>
              <a:ext uri="{FF2B5EF4-FFF2-40B4-BE49-F238E27FC236}">
                <a16:creationId xmlns:a16="http://schemas.microsoft.com/office/drawing/2014/main" id="{51F1C218-2DF6-4F81-BDA2-84D994542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36" y="1120830"/>
            <a:ext cx="4381500" cy="5057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E89DE-E6C6-483E-B62F-0C7D1AA76003}"/>
              </a:ext>
            </a:extLst>
          </p:cNvPr>
          <p:cNvPicPr>
            <a:picLocks noChangeAspect="1"/>
          </p:cNvPicPr>
          <p:nvPr/>
        </p:nvPicPr>
        <p:blipFill>
          <a:blip r:embed="rId2"/>
          <a:stretch>
            <a:fillRect/>
          </a:stretch>
        </p:blipFill>
        <p:spPr>
          <a:xfrm>
            <a:off x="5793541" y="2625352"/>
            <a:ext cx="5422823" cy="1607295"/>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4CC244C-DFAA-4339-8785-F78A9FF099EB}"/>
              </a:ext>
            </a:extLst>
          </p:cNvPr>
          <p:cNvPicPr>
            <a:picLocks noChangeAspect="1"/>
          </p:cNvPicPr>
          <p:nvPr/>
        </p:nvPicPr>
        <p:blipFill>
          <a:blip r:embed="rId3"/>
          <a:stretch>
            <a:fillRect/>
          </a:stretch>
        </p:blipFill>
        <p:spPr>
          <a:xfrm>
            <a:off x="2175642" y="4412815"/>
            <a:ext cx="5596302" cy="231744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View and manage pending approval requests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51630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Home Page</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Action Items -&gt; Approvals</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Email</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4CDEF8E7-144B-40CF-A232-93BA784A9997}"/>
              </a:ext>
            </a:extLst>
          </p:cNvPr>
          <p:cNvPicPr>
            <a:picLocks noChangeAspect="1"/>
          </p:cNvPicPr>
          <p:nvPr/>
        </p:nvPicPr>
        <p:blipFill>
          <a:blip r:embed="rId4"/>
          <a:stretch>
            <a:fillRect/>
          </a:stretch>
        </p:blipFill>
        <p:spPr>
          <a:xfrm>
            <a:off x="4225158" y="970534"/>
            <a:ext cx="4099035" cy="15780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9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Errorless workflows</a:t>
            </a:r>
          </a:p>
        </p:txBody>
      </p:sp>
      <p:pic>
        <p:nvPicPr>
          <p:cNvPr id="4" name="Picture 3">
            <a:extLst>
              <a:ext uri="{FF2B5EF4-FFF2-40B4-BE49-F238E27FC236}">
                <a16:creationId xmlns:a16="http://schemas.microsoft.com/office/drawing/2014/main" id="{C1A30CC8-016F-4F50-B68F-170753C09A1C}"/>
              </a:ext>
            </a:extLst>
          </p:cNvPr>
          <p:cNvPicPr>
            <a:picLocks noChangeAspect="1"/>
          </p:cNvPicPr>
          <p:nvPr/>
        </p:nvPicPr>
        <p:blipFill>
          <a:blip r:embed="rId3"/>
          <a:stretch>
            <a:fillRect/>
          </a:stretch>
        </p:blipFill>
        <p:spPr>
          <a:xfrm>
            <a:off x="5670212" y="1450730"/>
            <a:ext cx="6022755" cy="3793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32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Tree>
    <p:extLst>
      <p:ext uri="{BB962C8B-B14F-4D97-AF65-F5344CB8AC3E}">
        <p14:creationId xmlns:p14="http://schemas.microsoft.com/office/powerpoint/2010/main" val="26270394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3325879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202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BD7-F77A-4C68-A190-D9072B613D98}"/>
              </a:ext>
            </a:extLst>
          </p:cNvPr>
          <p:cNvPicPr>
            <a:picLocks noChangeAspect="1"/>
          </p:cNvPicPr>
          <p:nvPr/>
        </p:nvPicPr>
        <p:blipFill>
          <a:blip r:embed="rId2"/>
          <a:stretch>
            <a:fillRect/>
          </a:stretch>
        </p:blipFill>
        <p:spPr>
          <a:xfrm>
            <a:off x="7504663" y="107577"/>
            <a:ext cx="4480645" cy="318501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221416-70FD-4E06-9910-27D1D62004F1}"/>
              </a:ext>
            </a:extLst>
          </p:cNvPr>
          <p:cNvPicPr>
            <a:picLocks noChangeAspect="1"/>
          </p:cNvPicPr>
          <p:nvPr/>
        </p:nvPicPr>
        <p:blipFill>
          <a:blip r:embed="rId3"/>
          <a:stretch>
            <a:fillRect/>
          </a:stretch>
        </p:blipFill>
        <p:spPr>
          <a:xfrm>
            <a:off x="7403783" y="3428999"/>
            <a:ext cx="4581525" cy="171969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6D75C76-D00B-440B-A879-D613C1938D14}"/>
              </a:ext>
            </a:extLst>
          </p:cNvPr>
          <p:cNvPicPr>
            <a:picLocks noChangeAspect="1"/>
          </p:cNvPicPr>
          <p:nvPr/>
        </p:nvPicPr>
        <p:blipFill>
          <a:blip r:embed="rId4"/>
          <a:stretch>
            <a:fillRect/>
          </a:stretch>
        </p:blipFill>
        <p:spPr>
          <a:xfrm>
            <a:off x="7504663" y="5148693"/>
            <a:ext cx="4379764" cy="163056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Try, Catch, Finally and Scope</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4994957"/>
          </a:xfrm>
          <a:prstGeom prst="rect">
            <a:avLst/>
          </a:prstGeom>
        </p:spPr>
        <p:txBody>
          <a:bodyPr wrap="square">
            <a:spAutoFit/>
          </a:bodyPr>
          <a:lstStyle/>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Scopes</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are a simple way to group two or more actions together. When you put actions inside a scope, they can be visually collapsed so that </a:t>
            </a:r>
            <a:r>
              <a:rPr lang="en-GB" sz="2000">
                <a:solidFill>
                  <a:srgbClr val="1A1A1A"/>
                </a:solidFill>
                <a:latin typeface="Calibri" panose="020F0502020204030204" pitchFamily="34" charset="0"/>
                <a:ea typeface="Times New Roman" panose="02020603050405020304" pitchFamily="18" charset="0"/>
                <a:cs typeface="Calibri" panose="020F0502020204030204" pitchFamily="34" charset="0"/>
              </a:rPr>
              <a:t>you can </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make the presentation inside of the designer much simpler.</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Try</a:t>
            </a:r>
            <a:r>
              <a:rPr lang="en-GB" sz="2000" dirty="0">
                <a:solidFill>
                  <a:srgbClr val="1A1A1A"/>
                </a:solidFill>
                <a:latin typeface="Calibri" panose="020F0502020204030204" pitchFamily="34" charset="0"/>
                <a:ea typeface="Times New Roman" panose="02020603050405020304" pitchFamily="18" charset="0"/>
              </a:rPr>
              <a:t> – The “Try” scope should contain all the actions from the main flow of the process.</a:t>
            </a:r>
            <a:endParaRPr lang="en-GB" sz="2000" dirty="0">
              <a:latin typeface="Times New Roman" panose="02020603050405020304" pitchFamily="18" charset="0"/>
              <a:ea typeface="Times New Roman" panose="02020603050405020304" pitchFamily="18"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Catch</a:t>
            </a:r>
            <a:r>
              <a:rPr lang="en-GB" sz="2000" dirty="0">
                <a:solidFill>
                  <a:srgbClr val="1A1A1A"/>
                </a:solidFill>
                <a:latin typeface="Calibri" panose="020F0502020204030204" pitchFamily="34" charset="0"/>
                <a:ea typeface="Times New Roman" panose="02020603050405020304" pitchFamily="18" charset="0"/>
              </a:rPr>
              <a:t> – The “Catch” scope is configured to run after “Try” block is failed. This is implemented using “Configure run after “ feature .</a:t>
            </a:r>
            <a:endParaRPr lang="en-GB" sz="20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Finally</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 The “Finally” block should run no matter what happens in the previous action.</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lnSpc>
                <a:spcPct val="107000"/>
              </a:lnSpc>
              <a:spcAft>
                <a:spcPts val="800"/>
              </a:spcAft>
            </a:pP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Using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Scope</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and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Configure run after</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feature, we can implement try ,catch pattern in Power Automate easily.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010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GROWTH</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INNOVATION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CONSOLIDATION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CITIZEN PAINS</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ACCESSIBILITY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EFFICACY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7846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Power Apps Integration flow</a:t>
            </a:r>
          </a:p>
        </p:txBody>
      </p:sp>
    </p:spTree>
    <p:extLst>
      <p:ext uri="{BB962C8B-B14F-4D97-AF65-F5344CB8AC3E}">
        <p14:creationId xmlns:p14="http://schemas.microsoft.com/office/powerpoint/2010/main" val="3670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Power Apps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3041602"/>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You can use Power Automate to create logic that performs one or more tasks when an event occurs in a canvas app. For example, configure a button so that, when a user selects it, an item is created in a SharePoint list, an email or meeting request is sent, a file is added to the cloud, or all of these. You can configure any control in the app to start the flow, which continues to run even if you close Power Apps.</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34F45025-6212-433F-864B-0A237B5F2896}"/>
              </a:ext>
            </a:extLst>
          </p:cNvPr>
          <p:cNvPicPr/>
          <p:nvPr/>
        </p:nvPicPr>
        <p:blipFill>
          <a:blip r:embed="rId2"/>
          <a:stretch>
            <a:fillRect/>
          </a:stretch>
        </p:blipFill>
        <p:spPr>
          <a:xfrm>
            <a:off x="7052113" y="1268887"/>
            <a:ext cx="4667250" cy="103822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33613AA-B79F-4693-84EA-8C3BD95E3DFF}"/>
              </a:ext>
            </a:extLst>
          </p:cNvPr>
          <p:cNvPicPr/>
          <p:nvPr/>
        </p:nvPicPr>
        <p:blipFill>
          <a:blip r:embed="rId3"/>
          <a:stretch>
            <a:fillRect/>
          </a:stretch>
        </p:blipFill>
        <p:spPr>
          <a:xfrm>
            <a:off x="7052112" y="2578658"/>
            <a:ext cx="4667249" cy="2424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93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SQL Server Integration flow</a:t>
            </a:r>
          </a:p>
        </p:txBody>
      </p:sp>
    </p:spTree>
    <p:extLst>
      <p:ext uri="{BB962C8B-B14F-4D97-AF65-F5344CB8AC3E}">
        <p14:creationId xmlns:p14="http://schemas.microsoft.com/office/powerpoint/2010/main" val="23106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SQL Server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199144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Microsoft SQL Server is a relational database management system developed by Microsoft. Connect to SQL Server to manage data. You can perform various actions such as create, update, get, and delete on rows in a table.</a:t>
            </a:r>
          </a:p>
          <a:p>
            <a:pPr marL="342900" lvl="0" indent="-342900" algn="just">
              <a:lnSpc>
                <a:spcPct val="107000"/>
              </a:lnSpc>
              <a:spcAft>
                <a:spcPts val="800"/>
              </a:spcAft>
              <a:buFont typeface="Wingdings" panose="05000000000000000000" pitchFamily="2" charset="2"/>
              <a:buChar char="ü"/>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4" name="Picture 3">
            <a:extLst>
              <a:ext uri="{FF2B5EF4-FFF2-40B4-BE49-F238E27FC236}">
                <a16:creationId xmlns:a16="http://schemas.microsoft.com/office/drawing/2014/main" id="{CD568B97-0F92-4C34-BFDC-CAE628A9CCE6}"/>
              </a:ext>
            </a:extLst>
          </p:cNvPr>
          <p:cNvPicPr/>
          <p:nvPr/>
        </p:nvPicPr>
        <p:blipFill>
          <a:blip r:embed="rId2"/>
          <a:stretch>
            <a:fillRect/>
          </a:stretch>
        </p:blipFill>
        <p:spPr>
          <a:xfrm>
            <a:off x="6192744" y="930144"/>
            <a:ext cx="5731510" cy="5523230"/>
          </a:xfrm>
          <a:prstGeom prst="rect">
            <a:avLst/>
          </a:prstGeom>
        </p:spPr>
      </p:pic>
    </p:spTree>
    <p:extLst>
      <p:ext uri="{BB962C8B-B14F-4D97-AF65-F5344CB8AC3E}">
        <p14:creationId xmlns:p14="http://schemas.microsoft.com/office/powerpoint/2010/main" val="19706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6</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1602451"/>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Standard and premium connectors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Connecting to web services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Flow with on-premises data</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9928799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94493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221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85546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7443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55026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Innovation platform</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justify once, unlimited innovations forever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Easy first step to your digital transformation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unique &amp; </a:t>
            </a: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inclusive IT and Business innovation culture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philosophy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One Microsoft Story – MS understands business of Platforms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Company-wide digitized with easy-to-use mobile/IoT enabled applications even for frontline workers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Significantly lowered cost of automation, digitization and innovation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Fuss-less continuous innovations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71637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22128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301792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17650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186477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324073"/>
            <a:ext cx="9326041" cy="765968"/>
          </a:xfrm>
        </p:spPr>
        <p:txBody>
          <a:bodyPr/>
          <a:lstStyle/>
          <a:p>
            <a:r>
              <a:rPr lang="en-US" dirty="0"/>
              <a:t>Calling Microsoft Flow from your application</a:t>
            </a:r>
            <a:endParaRPr lang="en-GB" dirty="0"/>
          </a:p>
        </p:txBody>
      </p:sp>
    </p:spTree>
    <p:extLst>
      <p:ext uri="{BB962C8B-B14F-4D97-AF65-F5344CB8AC3E}">
        <p14:creationId xmlns:p14="http://schemas.microsoft.com/office/powerpoint/2010/main" val="415005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Calling Microsoft Flow from your application</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3678699"/>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Microsoft Flow allows you to turn complex repetitive tasks into automated multistep flows.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many cases, you want your flow to be triggered by an event, such as a document update.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others, you want to let the end user initiate a flow. In this case, Microsoft Flow will serve as an integration glue between your application and large number of other services.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For example, you may want the user to click on a button and send an email to her customers.</a:t>
            </a:r>
            <a:endParaRPr lang="en-GB" sz="2000" dirty="0">
              <a:solidFill>
                <a:srgbClr val="2F2F2F"/>
              </a:solidFill>
              <a:latin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EC3CEFD5-19AE-423E-B023-FD53AF5CA227}"/>
              </a:ext>
            </a:extLst>
          </p:cNvPr>
          <p:cNvPicPr/>
          <p:nvPr/>
        </p:nvPicPr>
        <p:blipFill>
          <a:blip r:embed="rId2"/>
          <a:stretch>
            <a:fillRect/>
          </a:stretch>
        </p:blipFill>
        <p:spPr>
          <a:xfrm>
            <a:off x="6850642" y="1048210"/>
            <a:ext cx="4145280" cy="2617470"/>
          </a:xfrm>
          <a:prstGeom prst="rect">
            <a:avLst/>
          </a:prstGeom>
        </p:spPr>
      </p:pic>
      <p:pic>
        <p:nvPicPr>
          <p:cNvPr id="8" name="Picture 7">
            <a:extLst>
              <a:ext uri="{FF2B5EF4-FFF2-40B4-BE49-F238E27FC236}">
                <a16:creationId xmlns:a16="http://schemas.microsoft.com/office/drawing/2014/main" id="{370FC0FF-15BF-4D27-8BA1-B824D50061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20" y="3736822"/>
            <a:ext cx="5064125" cy="2941320"/>
          </a:xfrm>
          <a:prstGeom prst="rect">
            <a:avLst/>
          </a:prstGeom>
          <a:noFill/>
          <a:ln>
            <a:noFill/>
          </a:ln>
        </p:spPr>
      </p:pic>
    </p:spTree>
    <p:extLst>
      <p:ext uri="{BB962C8B-B14F-4D97-AF65-F5344CB8AC3E}">
        <p14:creationId xmlns:p14="http://schemas.microsoft.com/office/powerpoint/2010/main" val="15174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591443"/>
            <a:ext cx="11301986" cy="498598"/>
          </a:xfrm>
        </p:spPr>
        <p:txBody>
          <a:bodyPr/>
          <a:lstStyle/>
          <a:p>
            <a:r>
              <a:rPr lang="en-US" dirty="0"/>
              <a:t>Azure Cognitive Services AI Integration flow</a:t>
            </a:r>
            <a:endParaRPr lang="en-GB" dirty="0"/>
          </a:p>
        </p:txBody>
      </p:sp>
    </p:spTree>
    <p:extLst>
      <p:ext uri="{BB962C8B-B14F-4D97-AF65-F5344CB8AC3E}">
        <p14:creationId xmlns:p14="http://schemas.microsoft.com/office/powerpoint/2010/main" val="231174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Azure Cognitive Services AI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4933787"/>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Language Understanding (LUIS) is a cloud-based API service that applies custom machine-learning intelligence to a user's conversational, natural language text to predict overall meaning, and pull out relevant, detailed information.</a:t>
            </a:r>
            <a:endParaRPr lang="en-US" sz="2000" dirty="0">
              <a:solidFill>
                <a:srgbClr val="2F2F2F"/>
              </a:solidFill>
              <a:latin typeface="Calibri" panose="020F0502020204030204" pitchFamily="34" charset="0"/>
              <a:cs typeface="Latha"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Azure cognitive services language understanding intelligent service (LUIS) lets you understand language contextually, so your apps communicate with people in the way they speak.</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The LUIS integration in Flow enables you to make predictions on a query string.</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You can design your Flow to execute a set of actions when the desired intent is detected. </a:t>
            </a:r>
          </a:p>
          <a:p>
            <a:pPr marL="342900" lvl="0" indent="-342900" algn="just">
              <a:lnSpc>
                <a:spcPct val="107000"/>
              </a:lnSpc>
              <a:spcAft>
                <a:spcPts val="800"/>
              </a:spcAft>
              <a:buFont typeface="Wingdings" panose="05000000000000000000" pitchFamily="2" charset="2"/>
              <a:buChar char="ü"/>
            </a:pPr>
            <a:endParaRPr lang="en-GB" sz="2000" dirty="0">
              <a:solidFill>
                <a:srgbClr val="2F2F2F"/>
              </a:solidFill>
              <a:latin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8CE06F29-346E-4590-8D69-3C141105A151}"/>
              </a:ext>
            </a:extLst>
          </p:cNvPr>
          <p:cNvPicPr>
            <a:picLocks noChangeAspect="1"/>
          </p:cNvPicPr>
          <p:nvPr/>
        </p:nvPicPr>
        <p:blipFill>
          <a:blip r:embed="rId2"/>
          <a:stretch>
            <a:fillRect/>
          </a:stretch>
        </p:blipFill>
        <p:spPr>
          <a:xfrm>
            <a:off x="7257004" y="977463"/>
            <a:ext cx="4667250" cy="2590800"/>
          </a:xfrm>
          <a:prstGeom prst="rect">
            <a:avLst/>
          </a:prstGeom>
        </p:spPr>
      </p:pic>
      <p:pic>
        <p:nvPicPr>
          <p:cNvPr id="3" name="Picture 2">
            <a:extLst>
              <a:ext uri="{FF2B5EF4-FFF2-40B4-BE49-F238E27FC236}">
                <a16:creationId xmlns:a16="http://schemas.microsoft.com/office/drawing/2014/main" id="{6EA99340-74A9-458E-A051-96A2BC7BAA55}"/>
              </a:ext>
            </a:extLst>
          </p:cNvPr>
          <p:cNvPicPr>
            <a:picLocks noChangeAspect="1"/>
          </p:cNvPicPr>
          <p:nvPr/>
        </p:nvPicPr>
        <p:blipFill>
          <a:blip r:embed="rId3"/>
          <a:stretch>
            <a:fillRect/>
          </a:stretch>
        </p:blipFill>
        <p:spPr>
          <a:xfrm>
            <a:off x="7133179" y="3701403"/>
            <a:ext cx="4914900" cy="2562225"/>
          </a:xfrm>
          <a:prstGeom prst="rect">
            <a:avLst/>
          </a:prstGeom>
        </p:spPr>
      </p:pic>
    </p:spTree>
    <p:extLst>
      <p:ext uri="{BB962C8B-B14F-4D97-AF65-F5344CB8AC3E}">
        <p14:creationId xmlns:p14="http://schemas.microsoft.com/office/powerpoint/2010/main" val="293958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7</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solidFill>
                  <a:srgbClr val="4C5A67"/>
                </a:solidFill>
              </a:rPr>
              <a:t>Administer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 </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Learn how to distribute button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Maintaining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View history and analytics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Sharing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Office 365 administration for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Environments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policies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integration</a:t>
            </a:r>
            <a:endParaRPr kumimoji="0" lang="en-US" sz="16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586660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1870</TotalTime>
  <Words>10072</Words>
  <Application>Microsoft Office PowerPoint</Application>
  <PresentationFormat>Widescreen</PresentationFormat>
  <Paragraphs>1644</Paragraphs>
  <Slides>157</Slides>
  <Notes>95</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157</vt:i4>
      </vt:variant>
    </vt:vector>
  </HeadingPairs>
  <TitlesOfParts>
    <vt:vector size="181" baseType="lpstr">
      <vt:lpstr>Arial</vt:lpstr>
      <vt:lpstr>Arial Black</vt:lpstr>
      <vt:lpstr>Calibri</vt:lpstr>
      <vt:lpstr>Calibri Light</vt:lpstr>
      <vt:lpstr>Carlito</vt:lpstr>
      <vt:lpstr>Consolas</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2_5-50002_Ignite_Breakout_Template</vt:lpstr>
      <vt:lpstr>5-50203_Microsoft_Ignite_Template</vt:lpstr>
      <vt:lpstr>1_Office Theme</vt:lpstr>
      <vt:lpstr>5-50195_Microsoft_Build_Template</vt:lpstr>
      <vt:lpstr>2_Office Theme</vt:lpstr>
      <vt:lpstr>1_M365 PPT Template - 2017</vt:lpstr>
      <vt:lpstr>3_Office Theme</vt:lpstr>
      <vt:lpstr>4_Office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Who buys Power Platform?</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vt:lpstr>
      <vt:lpstr>Module 1</vt:lpstr>
      <vt:lpstr>Introduction</vt:lpstr>
      <vt:lpstr>Where we come from </vt:lpstr>
      <vt:lpstr>Where we come from </vt:lpstr>
      <vt:lpstr>What is Power Automate?</vt:lpstr>
      <vt:lpstr>PowerPoint Presentation</vt:lpstr>
      <vt:lpstr>Microsoft Power Automate plan for you</vt:lpstr>
      <vt:lpstr>Types of Flows</vt:lpstr>
      <vt:lpstr>Flow Components</vt:lpstr>
      <vt:lpstr>Differences between Power Automate and Workflows </vt:lpstr>
      <vt:lpstr>Benefits of automation</vt:lpstr>
      <vt:lpstr>Build your own flows in an easy to use visual designer</vt:lpstr>
      <vt:lpstr>Setup Environment</vt:lpstr>
      <vt:lpstr>Module 2</vt:lpstr>
      <vt:lpstr>Actions in flows</vt:lpstr>
      <vt:lpstr>Flowing data</vt:lpstr>
      <vt:lpstr>Demo &amp; Hands-on</vt:lpstr>
      <vt:lpstr>Module 3</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Module 4</vt:lpstr>
      <vt:lpstr>Control flow and action settings</vt:lpstr>
      <vt:lpstr>Parallel execution</vt:lpstr>
      <vt:lpstr>Looping</vt:lpstr>
      <vt:lpstr>Terminate flows</vt:lpstr>
      <vt:lpstr>Asynchronous Actions</vt:lpstr>
      <vt:lpstr>Module 5</vt:lpstr>
      <vt:lpstr>Approval Workflow</vt:lpstr>
      <vt:lpstr>Approve / Reject Workflow</vt:lpstr>
      <vt:lpstr>Sequential approval flows.</vt:lpstr>
      <vt:lpstr>Parallel approval flows</vt:lpstr>
      <vt:lpstr>View and manage pending approval requests</vt:lpstr>
      <vt:lpstr>Errorless workflows</vt:lpstr>
      <vt:lpstr>Normal action execution</vt:lpstr>
      <vt:lpstr>Action settings</vt:lpstr>
      <vt:lpstr>Error handling</vt:lpstr>
      <vt:lpstr>Try, Catch, Finally and Scope</vt:lpstr>
      <vt:lpstr>Power Apps Integration flow</vt:lpstr>
      <vt:lpstr>Power Apps Integration flow</vt:lpstr>
      <vt:lpstr>SQL Server Integration flow</vt:lpstr>
      <vt:lpstr>SQL Server Integration flow</vt:lpstr>
      <vt:lpstr>Module 6</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Calling Microsoft Flow from your application</vt:lpstr>
      <vt:lpstr>Calling Microsoft Flow from your application</vt:lpstr>
      <vt:lpstr>Azure Cognitive Services AI Integration flow</vt:lpstr>
      <vt:lpstr>Azure Cognitive Services AI Integration flow</vt:lpstr>
      <vt:lpstr>Module 7</vt:lpstr>
      <vt:lpstr> AN OVERVIEW OF  MICROSOFT POWER  PLATFORM ARCHITECTURE</vt:lpstr>
      <vt:lpstr>Know your environments</vt:lpstr>
      <vt:lpstr>Know your environments</vt:lpstr>
      <vt:lpstr>Environment key facts </vt:lpstr>
      <vt:lpstr>Types of environments</vt:lpstr>
      <vt:lpstr>Establish an environment strategy</vt:lpstr>
      <vt:lpstr>Default Environment</vt:lpstr>
      <vt:lpstr>Power Platform Environments are built on Azure</vt:lpstr>
      <vt:lpstr>Office 365 Tenant and Default Environment</vt:lpstr>
      <vt:lpstr>Default Environment embedded connections</vt:lpstr>
      <vt:lpstr>Environment Permissions in Default</vt:lpstr>
      <vt:lpstr>Using On Premise Data</vt:lpstr>
      <vt:lpstr>Example environment strategy</vt:lpstr>
      <vt:lpstr>Provisioning New Environments</vt:lpstr>
      <vt:lpstr>Data Loss Prevention</vt:lpstr>
      <vt:lpstr>SECURING YOUR  ENVIRONMENTS</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  with DLP policies</vt:lpstr>
      <vt:lpstr>Applying to environments</vt:lpstr>
      <vt:lpstr>Setup data loss prevention (DLP) policies</vt:lpstr>
      <vt:lpstr>Setup data loss prevention (DLP) policies</vt:lpstr>
      <vt:lpstr>Setup data loss prevention (DLP) policies</vt:lpstr>
      <vt:lpstr>Monitor</vt:lpstr>
      <vt:lpstr>Admin reporting and analytics in the Power Platform admin center</vt:lpstr>
      <vt:lpstr>Logs &amp; analytics – see what’s happening</vt:lpstr>
      <vt:lpstr>Logs &amp; analytics – see what’s happening</vt:lpstr>
      <vt:lpstr>Logs &amp; analytics – see what’s happening</vt:lpstr>
      <vt:lpstr>Office Audit</vt:lpstr>
      <vt:lpstr>Configure audit logs</vt:lpstr>
      <vt:lpstr>Office 365 Activity Logging</vt:lpstr>
      <vt:lpstr>Which activity logs are supported?</vt:lpstr>
      <vt:lpstr>Logs &amp; analytics – see what’s happening</vt:lpstr>
      <vt:lpstr>Logs &amp; analytics – see what’s happening</vt:lpstr>
      <vt:lpstr>Enable Office 365 activity logging</vt:lpstr>
      <vt:lpstr>Build flows to alert on key audit events</vt:lpstr>
      <vt:lpstr>CDS Auditing</vt:lpstr>
      <vt:lpstr>Enable CDS auditing for the environment</vt:lpstr>
      <vt:lpstr>Enable for Entity and Field</vt:lpstr>
      <vt:lpstr>Alert &amp; act on that activity</vt:lpstr>
      <vt:lpstr>Leverage management connectors &amp; PowerShell as powerful reporting tools + tools for action</vt:lpstr>
      <vt:lpstr>Establish and automate your audit process</vt:lpstr>
      <vt:lpstr>Welcome new makers and identify champions</vt:lpstr>
      <vt:lpstr>Power Automate Analytics </vt:lpstr>
      <vt:lpstr>Audit log info</vt:lpstr>
      <vt:lpstr>Best Practices</vt:lpstr>
      <vt:lpstr>Best Practices for Flow Authoring</vt:lpstr>
      <vt:lpstr>Microsoft Flow Documentation</vt:lpstr>
      <vt:lpstr>Q &amp; 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26</cp:revision>
  <dcterms:created xsi:type="dcterms:W3CDTF">2020-03-19T04:07:17Z</dcterms:created>
  <dcterms:modified xsi:type="dcterms:W3CDTF">2021-07-15T06:50:58Z</dcterms:modified>
</cp:coreProperties>
</file>